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3" r:id="rId3"/>
    <p:sldId id="286" r:id="rId4"/>
    <p:sldId id="263" r:id="rId5"/>
    <p:sldId id="287" r:id="rId6"/>
    <p:sldId id="289" r:id="rId7"/>
    <p:sldId id="267" r:id="rId8"/>
    <p:sldId id="269" r:id="rId9"/>
    <p:sldId id="270" r:id="rId10"/>
    <p:sldId id="288" r:id="rId11"/>
    <p:sldId id="280" r:id="rId12"/>
    <p:sldId id="282" r:id="rId13"/>
    <p:sldId id="305" r:id="rId14"/>
    <p:sldId id="281" r:id="rId15"/>
    <p:sldId id="285" r:id="rId16"/>
    <p:sldId id="306" r:id="rId17"/>
    <p:sldId id="290" r:id="rId18"/>
    <p:sldId id="260" r:id="rId19"/>
    <p:sldId id="262" r:id="rId20"/>
    <p:sldId id="264" r:id="rId21"/>
    <p:sldId id="265" r:id="rId22"/>
    <p:sldId id="266" r:id="rId23"/>
    <p:sldId id="284" r:id="rId24"/>
    <p:sldId id="274" r:id="rId25"/>
    <p:sldId id="291" r:id="rId26"/>
    <p:sldId id="292" r:id="rId27"/>
    <p:sldId id="293" r:id="rId28"/>
    <p:sldId id="295" r:id="rId29"/>
    <p:sldId id="297" r:id="rId30"/>
    <p:sldId id="298" r:id="rId31"/>
    <p:sldId id="296" r:id="rId32"/>
    <p:sldId id="299" r:id="rId33"/>
    <p:sldId id="273" r:id="rId34"/>
    <p:sldId id="300" r:id="rId35"/>
    <p:sldId id="301" r:id="rId36"/>
    <p:sldId id="302" r:id="rId37"/>
    <p:sldId id="303" r:id="rId38"/>
    <p:sldId id="304" r:id="rId3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5E3847-3936-4CF5-BF39-787EFFFAF0EF}">
          <p14:sldIdLst>
            <p14:sldId id="256"/>
            <p14:sldId id="283"/>
            <p14:sldId id="286"/>
            <p14:sldId id="263"/>
            <p14:sldId id="287"/>
          </p14:sldIdLst>
        </p14:section>
        <p14:section name="WE and applications" id="{7848998C-8FD9-40D3-AFEE-99DD31B217FC}">
          <p14:sldIdLst>
            <p14:sldId id="289"/>
            <p14:sldId id="267"/>
            <p14:sldId id="269"/>
            <p14:sldId id="270"/>
            <p14:sldId id="288"/>
            <p14:sldId id="280"/>
            <p14:sldId id="282"/>
            <p14:sldId id="305"/>
            <p14:sldId id="281"/>
            <p14:sldId id="285"/>
            <p14:sldId id="306"/>
          </p14:sldIdLst>
        </p14:section>
        <p14:section name="WE is hard" id="{36B90FFC-8792-46F2-A47C-B4713958EFDE}">
          <p14:sldIdLst>
            <p14:sldId id="290"/>
            <p14:sldId id="260"/>
            <p14:sldId id="262"/>
            <p14:sldId id="264"/>
            <p14:sldId id="265"/>
            <p14:sldId id="266"/>
            <p14:sldId id="284"/>
            <p14:sldId id="274"/>
          </p14:sldIdLst>
        </p14:section>
        <p14:section name="BL20 and mrNISC" id="{10654466-F3A8-4260-90BB-CBCFF08E6DB7}">
          <p14:sldIdLst>
            <p14:sldId id="291"/>
            <p14:sldId id="292"/>
            <p14:sldId id="293"/>
            <p14:sldId id="295"/>
            <p14:sldId id="297"/>
            <p14:sldId id="298"/>
            <p14:sldId id="296"/>
            <p14:sldId id="299"/>
            <p14:sldId id="273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1" autoAdjust="0"/>
    <p:restoredTop sz="92109" autoAdjust="0"/>
  </p:normalViewPr>
  <p:slideViewPr>
    <p:cSldViewPr snapToGrid="0">
      <p:cViewPr varScale="1">
        <p:scale>
          <a:sx n="88" d="100"/>
          <a:sy n="88" d="100"/>
        </p:scale>
        <p:origin x="184" y="8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261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6:00:10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1765 24575,'-1'-4'0,"-1"0"0,1 1 0,0-1 0,0 0 0,1 0 0,-1 1 0,1-1 0,0-5 0,0 5 0,0-10 0,1 0 0,0 0 0,1 1 0,1-1 0,0 0 0,5-14 0,15-38-289,2 1 0,50-89 0,94-119-1324,-93 165 939,5 5-1,4 2 1,5 5 0,103-86 0,-120 122 745,4 3-1,97-55 1,-105 75-199,1 2-1,1 4 1,84-25-1,-84 35-552,0 4 0,120-13 0,-138 26 371,0 2-1,1 2 0,-1 3 0,72 13 0,-65-3 221,0 2-1,-1 3 0,75 34 0,-54-14 127,129 83 1,-89-37-37,124 112 0,-152-114 0,-3 4 0,-5 4 0,128 174 0,-176-211 0,-3 2 0,-1 0 0,-4 3 0,-2 0 0,-2 1 0,-3 2 0,24 115 0,-5 99-330,-15 56-987,-16 726 235,-79-5-641,24-637 1343,-7-47-235,-2-56 557,5-64 442,8-63 90,-9 28 1960,45-189-1395,3-12-10,0 0 1,1 0 0,0 0 0,0 16 0,3-21-270,0 0 0,0 0 1,1-1-1,-1 1 0,2 0 0,3 8 0,3 11-191,-2 0-966,-1 0 1,4 34-1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6:00:11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24575,'8'12'0,"17"16"0,0 0 0,16 24-206,-3 1 0,-3 3 0,48 97 0,52 195-671,3 166 1288,-123-458-411,-14-50-53,-1-13 321,2-9-99,1 0-1,0-1 0,1 2 0,0-1 0,9-18 1,-6 15-104,261-695-1004,-210 571-270,-36 92-4834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64751-139E-4ADF-97B1-3706FF5D6DD9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82A2-6572-41E0-B3A5-EF8A75EFF2B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182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282A2-6572-41E0-B3A5-EF8A75EFF2B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007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282A2-6572-41E0-B3A5-EF8A75EFF2B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552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282A2-6572-41E0-B3A5-EF8A75EFF2B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650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282A2-6572-41E0-B3A5-EF8A75EFF2B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5676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282A2-6572-41E0-B3A5-EF8A75EFF2BB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99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000E-65E7-E72F-261B-6E411AA99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608A1-AED5-8BEE-E331-F2F91E482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B77F-9069-1DDB-D03D-C9341852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373-4A6B-43E2-16F8-2BA21B60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2A13E-7973-FD5F-D9B0-748B577B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59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16138-0C1A-47E3-139D-39F70E1E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067F7-D3F9-F6F4-2C14-7FE34422E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37628-4A0B-B905-51FF-F5567181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AA209-0200-F048-AB99-87F0C953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F9A79-7A30-4DB6-19F1-5AB65E3C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541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EECDC-4C4D-0F6A-D0C9-A412A6F55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0C542-63EA-5942-2DA3-895BD647A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1C480-3426-3D88-BA93-A5AC9857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F66B9-5D3E-EFA7-52C3-16079330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5E94F-A6C1-A556-6203-FDB49DFA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860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C40D-CCA8-CB2F-02D1-FB412ACE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800BB-7E12-1A19-1C88-2077AF9B7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6C850-3C84-7AF3-2CAC-62DA9468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43F96-50E2-7F08-F674-C470806E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412AE-A0D1-83DA-D2CD-0C9BAC62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15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CBA4-D0D6-3321-915B-EE765D0C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BC7BA-E27A-0C74-E2D5-958E896FD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291C9-2740-1FC2-EF2D-0374B6D5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4D7CE-12EC-3E16-5228-4E530EA5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37194-6FBF-B680-CAD1-A9567DA7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813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3CC9-33F4-7BAF-34E3-A7B4B481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A0F47-93DB-B1A4-EE36-0C60254D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3AFB2-27DB-638C-7C60-BAEF9A7E3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BA749-A773-F2E3-1F64-8475306F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A6283-2360-BEB6-1A1C-22E53980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40D75-2652-F822-5DE1-82679BE0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270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143F-1E8A-11B1-DFC1-CE616266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10C17-152B-EECE-6095-F2D816390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81F36-4DCC-33A2-D4D1-F2DEC4F65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62481-19C4-E77C-2C22-661BB3561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A1B6E-EEDE-6EC0-E07A-60FA47AA5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323EE-C8B2-95C7-8F43-2E84256A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9E638-55E0-9A9A-44BD-B1398C9F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25733-0F94-F639-4E76-7FCD7A73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172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50E-8004-DB1C-3453-E0636B70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46263-6DE1-D540-578C-E4C8F315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4A57E-0F85-9032-BBF0-57BDB502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32626-E8C1-B434-1053-4E4B9043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955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92C12-8295-3B90-B2CB-B8CE6C9D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41FD9-AD0D-20ED-6D48-F625DFC0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97C55-0D78-4484-EEA4-A05520CB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39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3D65-8CF0-EC8C-2516-F8ED9162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99EDD-AF5E-1393-DA73-1F90AFCA7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C05E9-9161-BC63-77B5-5C08C0155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47BBA-89FB-6762-023C-6FA10EEE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16BF7-B98D-1049-A411-A99C3117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CC3D5-9C71-C1D5-F053-503EA329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74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2232-EBC2-46D1-BD94-35E637D0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8607D-7CBF-412E-2397-BB2DCC517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3FA75-5BAA-3BF5-BBCE-4ED9400CB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1FE16-A8CE-D0B4-ADF4-D7A87845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0E0C1-9C18-4320-B923-071FE790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DC7C6-69F2-9EF9-6907-DAD5C1AC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983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6269C-4E1D-41E0-94FE-6AD71C09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72765-2E7B-2796-C086-392B0204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216E-8C97-1169-2CA5-841B648DC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AD88-64EA-4E0F-AC0D-B49ACFF0F37B}" type="datetimeFigureOut">
              <a:rPr lang="da-DK" smtClean="0"/>
              <a:t>14.04.2023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4C0D3-1AEB-8A47-16AD-33FAC0B6C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F3137-CC4B-C3D8-AE0E-59A4AFB1A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6C20-CC70-43E5-8A0E-BB305B14943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369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hyperlink" Target="mailto:matteo@protocol.ai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.png"/><Relationship Id="rId10" Type="http://schemas.openxmlformats.org/officeDocument/2006/relationships/hyperlink" Target="https://ia.cr/2022/1510" TargetMode="External"/><Relationship Id="rId4" Type="http://schemas.openxmlformats.org/officeDocument/2006/relationships/hyperlink" Target="https://binarywhales.com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30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6.png"/><Relationship Id="rId4" Type="http://schemas.openxmlformats.org/officeDocument/2006/relationships/image" Target="../media/image58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5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9.png"/><Relationship Id="rId7" Type="http://schemas.openxmlformats.org/officeDocument/2006/relationships/image" Target="../media/image7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5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ia.cr/2022/15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19BE-62FB-A5E1-4195-650659B3A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Play with Witness Encryption without the Theoretical Hassle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F0891-9673-6FBC-FC8D-D0E6F8BF9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0653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(Or: </a:t>
            </a:r>
            <a:r>
              <a:rPr lang="en-US" i="1" dirty="0"/>
              <a:t>weak forms of WE and good stuff we can get from them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Matteo Campanelli</a:t>
            </a:r>
            <a:br>
              <a:rPr lang="en-US" dirty="0"/>
            </a:br>
            <a:r>
              <a:rPr lang="en-US" dirty="0"/>
              <a:t>Protocol Labs</a:t>
            </a:r>
          </a:p>
          <a:p>
            <a:r>
              <a:rPr lang="en-US" sz="1800" dirty="0">
                <a:hlinkClick r:id="rId3"/>
              </a:rPr>
              <a:t>matteo@protocol.ai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https://binarywhales.com</a:t>
            </a:r>
            <a:endParaRPr lang="en-US" sz="1800" dirty="0"/>
          </a:p>
          <a:p>
            <a:endParaRPr lang="en-US" sz="1800" dirty="0"/>
          </a:p>
          <a:p>
            <a:endParaRPr lang="da-DK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44BFE-81A1-8778-C9D3-6610B1D19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475" y="5510049"/>
            <a:ext cx="4114397" cy="537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79A7F8F-613C-12B9-43BC-6AB9014AF3E2}"/>
              </a:ext>
            </a:extLst>
          </p:cNvPr>
          <p:cNvGrpSpPr/>
          <p:nvPr/>
        </p:nvGrpSpPr>
        <p:grpSpPr>
          <a:xfrm>
            <a:off x="9843243" y="2476167"/>
            <a:ext cx="1481400" cy="2739240"/>
            <a:chOff x="9843243" y="2476167"/>
            <a:chExt cx="1481400" cy="27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FAF3C17-8FD8-35B5-967A-2F0CB56C6690}"/>
                    </a:ext>
                  </a:extLst>
                </p14:cNvPr>
                <p14:cNvContentPartPr/>
                <p14:nvPr/>
              </p14:nvContentPartPr>
              <p14:xfrm>
                <a:off x="9843243" y="2476167"/>
                <a:ext cx="1424880" cy="2305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FAF3C17-8FD8-35B5-967A-2F0CB56C66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25603" y="2458527"/>
                  <a:ext cx="1460520" cy="23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21CAE8-7798-EAE0-6287-8FB9ADFBA437}"/>
                    </a:ext>
                  </a:extLst>
                </p14:cNvPr>
                <p14:cNvContentPartPr/>
                <p14:nvPr/>
              </p14:nvContentPartPr>
              <p14:xfrm>
                <a:off x="10989843" y="4744887"/>
                <a:ext cx="334800" cy="470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21CAE8-7798-EAE0-6287-8FB9ADFBA4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72203" y="4727247"/>
                  <a:ext cx="370440" cy="506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24386C3-99E3-03D6-7390-4AE1797F620F}"/>
              </a:ext>
            </a:extLst>
          </p:cNvPr>
          <p:cNvSpPr txBox="1"/>
          <p:nvPr/>
        </p:nvSpPr>
        <p:spPr>
          <a:xfrm>
            <a:off x="8714027" y="5129323"/>
            <a:ext cx="368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Also based on the recent </a:t>
            </a:r>
            <a:r>
              <a:rPr lang="en-US" dirty="0" err="1">
                <a:latin typeface="Agency FB" panose="020B0503020202020204" pitchFamily="34" charset="0"/>
              </a:rPr>
              <a:t>eprint</a:t>
            </a:r>
            <a:r>
              <a:rPr lang="en-US" dirty="0">
                <a:latin typeface="Agency FB" panose="020B0503020202020204" pitchFamily="34" charset="0"/>
              </a:rPr>
              <a:t>:</a:t>
            </a:r>
            <a:endParaRPr lang="da-DK" dirty="0">
              <a:latin typeface="Agency FB" panose="020B05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5AEF2C-D3F9-29E8-0455-A6C445097245}"/>
              </a:ext>
            </a:extLst>
          </p:cNvPr>
          <p:cNvSpPr txBox="1"/>
          <p:nvPr/>
        </p:nvSpPr>
        <p:spPr>
          <a:xfrm>
            <a:off x="8669935" y="6377864"/>
            <a:ext cx="3212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hlinkClick r:id="rId10"/>
              </a:rPr>
              <a:t>https://ia.cr/2022/1510</a:t>
            </a:r>
            <a:endParaRPr lang="da-DK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FEEA76-D8BD-D672-C4A0-D0A7BFD1E6AF}"/>
              </a:ext>
            </a:extLst>
          </p:cNvPr>
          <p:cNvSpPr txBox="1"/>
          <p:nvPr/>
        </p:nvSpPr>
        <p:spPr>
          <a:xfrm>
            <a:off x="8373726" y="6025263"/>
            <a:ext cx="368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(w/ Dario Fiore &amp; </a:t>
            </a:r>
            <a:r>
              <a:rPr lang="en-US" dirty="0" err="1">
                <a:latin typeface="Agency FB" panose="020B0503020202020204" pitchFamily="34" charset="0"/>
              </a:rPr>
              <a:t>Hamidreza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Khoshaklagh</a:t>
            </a:r>
            <a:r>
              <a:rPr lang="en-US" dirty="0">
                <a:latin typeface="Agency FB" panose="020B0503020202020204" pitchFamily="34" charset="0"/>
              </a:rPr>
              <a:t>)</a:t>
            </a:r>
            <a:endParaRPr lang="da-DK" dirty="0">
              <a:latin typeface="Agency FB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8F017-475F-7E78-390E-3F0DB7CDF03B}"/>
              </a:ext>
            </a:extLst>
          </p:cNvPr>
          <p:cNvSpPr txBox="1"/>
          <p:nvPr/>
        </p:nvSpPr>
        <p:spPr>
          <a:xfrm>
            <a:off x="134962" y="6394595"/>
            <a:ext cx="21901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14</a:t>
            </a:r>
            <a:r>
              <a:rPr lang="en-US" sz="1400" baseline="30000" dirty="0"/>
              <a:t>th</a:t>
            </a:r>
            <a:r>
              <a:rPr lang="en-US" sz="1400" dirty="0"/>
              <a:t> April 2023 @ IISc</a:t>
            </a:r>
            <a:endParaRPr lang="en-DK" sz="1400" dirty="0"/>
          </a:p>
        </p:txBody>
      </p:sp>
    </p:spTree>
    <p:extLst>
      <p:ext uri="{BB962C8B-B14F-4D97-AF65-F5344CB8AC3E}">
        <p14:creationId xmlns:p14="http://schemas.microsoft.com/office/powerpoint/2010/main" val="686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3EA6-B315-0BFA-14A7-C774F5AB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=&gt; ABE (Attribute-Based Encryption)</a:t>
            </a:r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9CC3B-A92F-3271-91EF-FE8F7F9E6A02}"/>
              </a:ext>
            </a:extLst>
          </p:cNvPr>
          <p:cNvSpPr txBox="1"/>
          <p:nvPr/>
        </p:nvSpPr>
        <p:spPr>
          <a:xfrm>
            <a:off x="1014412" y="1761345"/>
            <a:ext cx="633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Motivating scenario: </a:t>
            </a:r>
            <a:r>
              <a:rPr lang="en-US" sz="2800" i="1" dirty="0"/>
              <a:t>targeted broadcast</a:t>
            </a:r>
            <a:endParaRPr lang="da-DK" sz="2800" i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DA1566-0ECE-E82D-409C-8ACA31AA6A1F}"/>
              </a:ext>
            </a:extLst>
          </p:cNvPr>
          <p:cNvGrpSpPr/>
          <p:nvPr/>
        </p:nvGrpSpPr>
        <p:grpSpPr>
          <a:xfrm>
            <a:off x="838200" y="2530560"/>
            <a:ext cx="11250915" cy="4337496"/>
            <a:chOff x="838200" y="2530560"/>
            <a:chExt cx="11250915" cy="43374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32A9448-1F71-A285-B9B5-403BEBFD4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447878"/>
              <a:ext cx="1852613" cy="500206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C8AD095-9CD8-5EC7-D7A4-0011CB1A44FD}"/>
                </a:ext>
              </a:extLst>
            </p:cNvPr>
            <p:cNvGrpSpPr/>
            <p:nvPr/>
          </p:nvGrpSpPr>
          <p:grpSpPr>
            <a:xfrm>
              <a:off x="6308814" y="2530560"/>
              <a:ext cx="5780301" cy="4337496"/>
              <a:chOff x="6308814" y="2530560"/>
              <a:chExt cx="5780301" cy="433749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A1FF3BB-E5C3-9C9A-490A-12228F1BC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3788" y="2530560"/>
                <a:ext cx="926883" cy="136306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DF7F4EA-BA31-64B5-462F-7755D5E34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3788" y="4871221"/>
                <a:ext cx="937597" cy="13346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41D56E7-41EB-70B0-67C9-075676D8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1988" y="3429000"/>
                <a:ext cx="994195" cy="143049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BD4822-9FCA-151C-AB89-D08F677A7CC9}"/>
                  </a:ext>
                </a:extLst>
              </p:cNvPr>
              <p:cNvSpPr txBox="1"/>
              <p:nvPr/>
            </p:nvSpPr>
            <p:spPr>
              <a:xfrm>
                <a:off x="8805371" y="4871221"/>
                <a:ext cx="3283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Subscription:</a:t>
                </a:r>
                <a:br>
                  <a:rPr lang="en-US" dirty="0"/>
                </a:br>
                <a:r>
                  <a:rPr lang="en-US" dirty="0"/>
                  <a:t>“anything with Bob De Niro”</a:t>
                </a:r>
                <a:endParaRPr lang="da-DK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7FE77C-A0EC-6B90-E75C-195D1E26E733}"/>
                  </a:ext>
                </a:extLst>
              </p:cNvPr>
              <p:cNvSpPr txBox="1"/>
              <p:nvPr/>
            </p:nvSpPr>
            <p:spPr>
              <a:xfrm>
                <a:off x="6308814" y="3893623"/>
                <a:ext cx="3283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Subscription:</a:t>
                </a:r>
                <a:br>
                  <a:rPr lang="en-US" dirty="0"/>
                </a:br>
                <a:r>
                  <a:rPr lang="en-US" dirty="0"/>
                  <a:t>Iranian movies</a:t>
                </a:r>
                <a:endParaRPr lang="da-DK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1C1690-82C9-9A08-45C6-4130395C1D31}"/>
                  </a:ext>
                </a:extLst>
              </p:cNvPr>
              <p:cNvSpPr txBox="1"/>
              <p:nvPr/>
            </p:nvSpPr>
            <p:spPr>
              <a:xfrm>
                <a:off x="6369062" y="6221725"/>
                <a:ext cx="3283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Subscription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romantic comedies ¦¦ horror</a:t>
                </a:r>
                <a:endParaRPr lang="da-DK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935F6E-1C8E-4AC1-D817-910E0B1AB4A6}"/>
              </a:ext>
            </a:extLst>
          </p:cNvPr>
          <p:cNvGrpSpPr/>
          <p:nvPr/>
        </p:nvGrpSpPr>
        <p:grpSpPr>
          <a:xfrm>
            <a:off x="-425802" y="4216788"/>
            <a:ext cx="3283744" cy="1363193"/>
            <a:chOff x="164007" y="4445014"/>
            <a:chExt cx="3283744" cy="13631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2685CA-E62C-7266-9BA9-3706BCC7D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7263" y="4445014"/>
              <a:ext cx="853332" cy="99386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35549B-527A-86C5-071D-0F8A174108BD}"/>
                </a:ext>
              </a:extLst>
            </p:cNvPr>
            <p:cNvSpPr txBox="1"/>
            <p:nvPr/>
          </p:nvSpPr>
          <p:spPr>
            <a:xfrm>
              <a:off x="164007" y="5438875"/>
              <a:ext cx="3283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Iranian horror</a:t>
              </a:r>
              <a:endParaRPr lang="da-DK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8C0750-7EA1-EA89-3A2D-62D96DD3AD7F}"/>
              </a:ext>
            </a:extLst>
          </p:cNvPr>
          <p:cNvGrpSpPr/>
          <p:nvPr/>
        </p:nvGrpSpPr>
        <p:grpSpPr>
          <a:xfrm>
            <a:off x="7147324" y="3990287"/>
            <a:ext cx="2605785" cy="2893615"/>
            <a:chOff x="7147324" y="3990287"/>
            <a:chExt cx="2605785" cy="289361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4C0CB75-E7EE-0B2B-5491-FA64D024B0B1}"/>
                </a:ext>
              </a:extLst>
            </p:cNvPr>
            <p:cNvSpPr/>
            <p:nvPr/>
          </p:nvSpPr>
          <p:spPr>
            <a:xfrm>
              <a:off x="7147324" y="3990287"/>
              <a:ext cx="1658047" cy="71112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EDF297A-0FFE-3E28-9866-CE779B07C7E9}"/>
                </a:ext>
              </a:extLst>
            </p:cNvPr>
            <p:cNvSpPr/>
            <p:nvPr/>
          </p:nvSpPr>
          <p:spPr>
            <a:xfrm>
              <a:off x="8429625" y="6414036"/>
              <a:ext cx="1323484" cy="4698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1EB9FA-B2F1-F134-CDCB-74C1CDB84177}"/>
              </a:ext>
            </a:extLst>
          </p:cNvPr>
          <p:cNvGrpSpPr/>
          <p:nvPr/>
        </p:nvGrpSpPr>
        <p:grpSpPr>
          <a:xfrm>
            <a:off x="1826698" y="4347241"/>
            <a:ext cx="4074869" cy="1130828"/>
            <a:chOff x="1826698" y="4347241"/>
            <a:chExt cx="4074869" cy="113082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CB18B33-FD8C-ACA7-CBD2-CEA984BE8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182080" y="4705808"/>
              <a:ext cx="719487" cy="772261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280DE3-3363-62F9-7052-00B8668A96EC}"/>
                </a:ext>
              </a:extLst>
            </p:cNvPr>
            <p:cNvCxnSpPr>
              <a:cxnSpLocks/>
            </p:cNvCxnSpPr>
            <p:nvPr/>
          </p:nvCxnSpPr>
          <p:spPr>
            <a:xfrm>
              <a:off x="2055020" y="5091938"/>
              <a:ext cx="2957247" cy="0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B64579A-9753-B6C1-CCA0-34D76938D8BE}"/>
                    </a:ext>
                  </a:extLst>
                </p:cNvPr>
                <p:cNvSpPr txBox="1"/>
                <p:nvPr/>
              </p:nvSpPr>
              <p:spPr>
                <a:xfrm>
                  <a:off x="1826698" y="4347241"/>
                  <a:ext cx="3548600" cy="4493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𝐴𝐵𝐸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𝑚𝑜𝑣𝑖𝑒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𝑝𝑜𝑙𝑖𝑐𝑦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≔"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𝐼𝑟𝑎𝑛𝑖𝑎𝑛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h𝑜𝑟𝑟𝑜𝑟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da-DK" sz="16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B64579A-9753-B6C1-CCA0-34D76938D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6698" y="4347241"/>
                  <a:ext cx="3548600" cy="449354"/>
                </a:xfrm>
                <a:prstGeom prst="rect">
                  <a:avLst/>
                </a:prstGeom>
                <a:blipFill>
                  <a:blip r:embed="rId8"/>
                  <a:stretch>
                    <a:fillRect l="-1031" t="-2703" b="-18919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8AED731-8502-9112-5C6F-D968074D1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5182" y="4690818"/>
            <a:ext cx="971745" cy="802239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81776347-F568-C28B-0797-FE102C5F8DAE}"/>
              </a:ext>
            </a:extLst>
          </p:cNvPr>
          <p:cNvGrpSpPr/>
          <p:nvPr/>
        </p:nvGrpSpPr>
        <p:grpSpPr>
          <a:xfrm>
            <a:off x="2362197" y="2839038"/>
            <a:ext cx="9907913" cy="3621262"/>
            <a:chOff x="2362197" y="2839038"/>
            <a:chExt cx="9907913" cy="362126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61D2005-FF12-6AEB-5F01-98F1DE92A5E3}"/>
                </a:ext>
              </a:extLst>
            </p:cNvPr>
            <p:cNvGrpSpPr/>
            <p:nvPr/>
          </p:nvGrpSpPr>
          <p:grpSpPr>
            <a:xfrm>
              <a:off x="2362197" y="2839038"/>
              <a:ext cx="5648737" cy="1272893"/>
              <a:chOff x="2427496" y="2840483"/>
              <a:chExt cx="5648737" cy="1272893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4F8E957-2967-A104-B963-9F9C1CB5BE72}"/>
                  </a:ext>
                </a:extLst>
              </p:cNvPr>
              <p:cNvGrpSpPr/>
              <p:nvPr/>
            </p:nvGrpSpPr>
            <p:grpSpPr>
              <a:xfrm>
                <a:off x="2427496" y="2840483"/>
                <a:ext cx="5648737" cy="1272893"/>
                <a:chOff x="2427496" y="2856365"/>
                <a:chExt cx="5648737" cy="1272893"/>
              </a:xfrm>
            </p:grpSpPr>
            <p:pic>
              <p:nvPicPr>
                <p:cNvPr id="34" name="Picture 33" descr="Icon&#10;&#10;Description automatically generated">
                  <a:extLst>
                    <a:ext uri="{FF2B5EF4-FFF2-40B4-BE49-F238E27FC236}">
                      <a16:creationId xmlns:a16="http://schemas.microsoft.com/office/drawing/2014/main" id="{0DCACA0F-5741-F6E6-FED1-699DEDD4FF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72869" y="3569250"/>
                  <a:ext cx="429941" cy="429941"/>
                </a:xfrm>
                <a:prstGeom prst="rect">
                  <a:avLst/>
                </a:prstGeom>
                <a:pattFill prst="dkDnDiag">
                  <a:fgClr>
                    <a:schemeClr val="accent2"/>
                  </a:fgClr>
                  <a:bgClr>
                    <a:schemeClr val="bg1"/>
                  </a:bgClr>
                </a:pattFill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7A178AB-5493-1F4E-D7AA-14B7F57E16D0}"/>
                    </a:ext>
                  </a:extLst>
                </p:cNvPr>
                <p:cNvSpPr txBox="1"/>
                <p:nvPr/>
              </p:nvSpPr>
              <p:spPr>
                <a:xfrm>
                  <a:off x="7161833" y="3759926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sk</a:t>
                  </a:r>
                  <a:endParaRPr lang="da-DK" dirty="0"/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6A69032F-A5D5-5054-8DD8-2E5330D5C9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496" y="2856365"/>
                  <a:ext cx="429941" cy="429941"/>
                </a:xfrm>
                <a:prstGeom prst="rect">
                  <a:avLst/>
                </a:prstGeom>
                <a:pattFill prst="smGrid">
                  <a:fgClr>
                    <a:schemeClr val="accent2"/>
                  </a:fgClr>
                  <a:bgClr>
                    <a:schemeClr val="bg1"/>
                  </a:bgClr>
                </a:pattFill>
              </p:spPr>
            </p:pic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AFE5D6-8BA7-B7E0-799D-08403E877571}"/>
                  </a:ext>
                </a:extLst>
              </p:cNvPr>
              <p:cNvSpPr txBox="1"/>
              <p:nvPr/>
            </p:nvSpPr>
            <p:spPr>
              <a:xfrm>
                <a:off x="2741435" y="304568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msk</a:t>
                </a:r>
                <a:endParaRPr lang="da-DK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B999561-8724-748B-71DF-0FB2A18D9D01}"/>
                </a:ext>
              </a:extLst>
            </p:cNvPr>
            <p:cNvSpPr txBox="1"/>
            <p:nvPr/>
          </p:nvSpPr>
          <p:spPr>
            <a:xfrm>
              <a:off x="11355710" y="457191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sk</a:t>
              </a:r>
              <a:endParaRPr lang="da-DK" dirty="0"/>
            </a:p>
          </p:txBody>
        </p:sp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496F6A89-B3DC-FBC0-8359-1B0EBCD56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8246" y="5900292"/>
              <a:ext cx="429941" cy="429941"/>
            </a:xfrm>
            <a:prstGeom prst="rect">
              <a:avLst/>
            </a:prstGeom>
            <a:pattFill prst="dkVert">
              <a:fgClr>
                <a:schemeClr val="accent2"/>
              </a:fgClr>
              <a:bgClr>
                <a:schemeClr val="bg1"/>
              </a:bgClr>
            </a:pattFill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3A4432-149E-1287-F720-EE790B6CCCC8}"/>
                </a:ext>
              </a:extLst>
            </p:cNvPr>
            <p:cNvSpPr txBox="1"/>
            <p:nvPr/>
          </p:nvSpPr>
          <p:spPr>
            <a:xfrm>
              <a:off x="9007210" y="60909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sk</a:t>
              </a:r>
              <a:endParaRPr lang="da-DK" dirty="0"/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73FF092B-1879-059A-444A-5972FF125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5110" y="4390903"/>
              <a:ext cx="429941" cy="429941"/>
            </a:xfrm>
            <a:prstGeom prst="rect">
              <a:avLst/>
            </a:prstGeom>
            <a:pattFill prst="ltHorz">
              <a:fgClr>
                <a:schemeClr val="accent2"/>
              </a:fgClr>
              <a:bgClr>
                <a:schemeClr val="bg1"/>
              </a:bgClr>
            </a:pattFill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64599D9-E68B-523C-C9F9-304A6759E165}"/>
              </a:ext>
            </a:extLst>
          </p:cNvPr>
          <p:cNvGrpSpPr/>
          <p:nvPr/>
        </p:nvGrpSpPr>
        <p:grpSpPr>
          <a:xfrm>
            <a:off x="8539286" y="2434778"/>
            <a:ext cx="1732431" cy="4273447"/>
            <a:chOff x="8539286" y="2434778"/>
            <a:chExt cx="1732431" cy="427344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D3565CD-FFFF-B77C-7A1B-B2A6FEAD9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39286" y="2434778"/>
              <a:ext cx="532170" cy="859406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7D9A065-BC8F-6ACA-24ED-51D57F9EF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9547" y="5848819"/>
              <a:ext cx="532170" cy="859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8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BF1F-1DAB-E941-50A2-EF6E19EC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Brush up on MPC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A3D2F-7652-35B8-9751-3BEC1363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3" y="2659654"/>
            <a:ext cx="971744" cy="845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78A0E-9DDD-9AB0-7EBC-1529FD710EFA}"/>
              </a:ext>
            </a:extLst>
          </p:cNvPr>
          <p:cNvSpPr txBox="1"/>
          <p:nvPr/>
        </p:nvSpPr>
        <p:spPr>
          <a:xfrm>
            <a:off x="1485900" y="3429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1</a:t>
            </a:r>
            <a:endParaRPr lang="da-DK" sz="2400" baseline="-2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78363-9ABC-259B-CF5F-C73536C00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1" y="1690688"/>
            <a:ext cx="971744" cy="845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67A760-B358-C9DF-DE9D-CC76FCD41F8E}"/>
              </a:ext>
            </a:extLst>
          </p:cNvPr>
          <p:cNvSpPr txBox="1"/>
          <p:nvPr/>
        </p:nvSpPr>
        <p:spPr>
          <a:xfrm>
            <a:off x="6148388" y="246003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2</a:t>
            </a:r>
            <a:endParaRPr lang="da-DK" sz="2400" baseline="-25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9EA6B4-5F85-735C-3772-3770FD821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347" y="3082512"/>
            <a:ext cx="971744" cy="845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6422D3-20CA-86F3-C360-B612AA24373A}"/>
              </a:ext>
            </a:extLst>
          </p:cNvPr>
          <p:cNvSpPr txBox="1"/>
          <p:nvPr/>
        </p:nvSpPr>
        <p:spPr>
          <a:xfrm>
            <a:off x="8372184" y="385185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3</a:t>
            </a:r>
            <a:endParaRPr lang="da-DK" sz="2400" baseline="-25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E38B90-57F6-0717-9A4F-129793DD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461" y="5453063"/>
            <a:ext cx="971744" cy="8457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1F97DC-03F7-3B81-4B4D-6BB29CC47C15}"/>
              </a:ext>
            </a:extLst>
          </p:cNvPr>
          <p:cNvSpPr txBox="1"/>
          <p:nvPr/>
        </p:nvSpPr>
        <p:spPr>
          <a:xfrm>
            <a:off x="6553298" y="622240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N</a:t>
            </a:r>
            <a:endParaRPr lang="da-DK" sz="2400" baseline="-25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879849-4F65-CC4B-C9EA-A0ACDF1F19D6}"/>
              </a:ext>
            </a:extLst>
          </p:cNvPr>
          <p:cNvCxnSpPr>
            <a:cxnSpLocks/>
          </p:cNvCxnSpPr>
          <p:nvPr/>
        </p:nvCxnSpPr>
        <p:spPr>
          <a:xfrm flipV="1">
            <a:off x="2933701" y="2690866"/>
            <a:ext cx="2395537" cy="648938"/>
          </a:xfrm>
          <a:prstGeom prst="straightConnector1">
            <a:avLst/>
          </a:prstGeom>
          <a:ln w="222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31FD05-523D-E335-41BD-D77A83F78771}"/>
              </a:ext>
            </a:extLst>
          </p:cNvPr>
          <p:cNvCxnSpPr>
            <a:cxnSpLocks/>
          </p:cNvCxnSpPr>
          <p:nvPr/>
        </p:nvCxnSpPr>
        <p:spPr>
          <a:xfrm>
            <a:off x="2819401" y="3664273"/>
            <a:ext cx="5114924" cy="157357"/>
          </a:xfrm>
          <a:prstGeom prst="straightConnector1">
            <a:avLst/>
          </a:prstGeom>
          <a:ln w="222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699B8A-A69A-E5C1-5D90-2DEBFDC4240F}"/>
              </a:ext>
            </a:extLst>
          </p:cNvPr>
          <p:cNvCxnSpPr>
            <a:cxnSpLocks/>
          </p:cNvCxnSpPr>
          <p:nvPr/>
        </p:nvCxnSpPr>
        <p:spPr>
          <a:xfrm>
            <a:off x="2400300" y="4082378"/>
            <a:ext cx="3524251" cy="1793543"/>
          </a:xfrm>
          <a:prstGeom prst="straightConnector1">
            <a:avLst/>
          </a:prstGeom>
          <a:ln w="222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ECF277-9CC2-2B39-6018-5930BEDF6486}"/>
              </a:ext>
            </a:extLst>
          </p:cNvPr>
          <p:cNvCxnSpPr>
            <a:cxnSpLocks/>
          </p:cNvCxnSpPr>
          <p:nvPr/>
        </p:nvCxnSpPr>
        <p:spPr>
          <a:xfrm>
            <a:off x="6481763" y="3015335"/>
            <a:ext cx="157162" cy="2052433"/>
          </a:xfrm>
          <a:prstGeom prst="straightConnector1">
            <a:avLst/>
          </a:prstGeom>
          <a:ln w="222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E11502-4988-F22C-AC99-D75DA5B713BD}"/>
                  </a:ext>
                </a:extLst>
              </p:cNvPr>
              <p:cNvSpPr txBox="1"/>
              <p:nvPr/>
            </p:nvSpPr>
            <p:spPr>
              <a:xfrm>
                <a:off x="8346379" y="1690688"/>
                <a:ext cx="3090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a-DK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E11502-4988-F22C-AC99-D75DA5B71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79" y="1690688"/>
                <a:ext cx="3090668" cy="646331"/>
              </a:xfrm>
              <a:prstGeom prst="rect">
                <a:avLst/>
              </a:prstGeom>
              <a:blipFill>
                <a:blip r:embed="rId3"/>
                <a:stretch>
                  <a:fillRect r="-433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D8F4E10-30F1-9DDD-FB06-46DFEFF50C85}"/>
              </a:ext>
            </a:extLst>
          </p:cNvPr>
          <p:cNvSpPr txBox="1"/>
          <p:nvPr/>
        </p:nvSpPr>
        <p:spPr>
          <a:xfrm>
            <a:off x="928687" y="5642774"/>
            <a:ext cx="320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general: </a:t>
            </a:r>
            <a:br>
              <a:rPr lang="en-US" dirty="0"/>
            </a:br>
            <a:r>
              <a:rPr lang="en-US" dirty="0"/>
              <a:t>round complexity can be relatively high.</a:t>
            </a:r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20E13-CC9E-1AC1-95C4-AE44D3D38501}"/>
              </a:ext>
            </a:extLst>
          </p:cNvPr>
          <p:cNvSpPr txBox="1"/>
          <p:nvPr/>
        </p:nvSpPr>
        <p:spPr>
          <a:xfrm rot="18227320">
            <a:off x="7440043" y="4606102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330593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6779-6DF8-0706-D9EE-C601F706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751"/>
            <a:ext cx="10515600" cy="1325563"/>
          </a:xfrm>
        </p:spPr>
        <p:txBody>
          <a:bodyPr/>
          <a:lstStyle/>
          <a:p>
            <a:r>
              <a:rPr lang="en-US" dirty="0"/>
              <a:t>WE  =&gt; 2-round MPC [GSL15]</a:t>
            </a:r>
            <a:endParaRPr lang="da-DK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1B5D51-4743-255E-9155-6F9ED65C1D59}"/>
              </a:ext>
            </a:extLst>
          </p:cNvPr>
          <p:cNvGrpSpPr/>
          <p:nvPr/>
        </p:nvGrpSpPr>
        <p:grpSpPr>
          <a:xfrm>
            <a:off x="668301" y="1795875"/>
            <a:ext cx="5881474" cy="5019572"/>
            <a:chOff x="668301" y="1795875"/>
            <a:chExt cx="5881474" cy="501957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F4BFB9-AEB2-D7ED-1DBB-61140F9EA183}"/>
                </a:ext>
              </a:extLst>
            </p:cNvPr>
            <p:cNvGrpSpPr/>
            <p:nvPr/>
          </p:nvGrpSpPr>
          <p:grpSpPr>
            <a:xfrm>
              <a:off x="668301" y="1795875"/>
              <a:ext cx="5881474" cy="5019572"/>
              <a:chOff x="640078" y="1931709"/>
              <a:chExt cx="5881474" cy="501957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0E24AB0-B80A-D40E-8435-485086F96AEB}"/>
                  </a:ext>
                </a:extLst>
              </p:cNvPr>
              <p:cNvGrpSpPr/>
              <p:nvPr/>
            </p:nvGrpSpPr>
            <p:grpSpPr>
              <a:xfrm>
                <a:off x="640078" y="1931709"/>
                <a:ext cx="5881474" cy="4518303"/>
                <a:chOff x="640078" y="1931709"/>
                <a:chExt cx="5881474" cy="451830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8A4942FC-A1BD-1FE3-0122-A0ECF71257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4190" y="2288125"/>
                  <a:ext cx="971745" cy="802239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21EBC72-A31B-401F-6826-556C24D4E2AC}"/>
                    </a:ext>
                  </a:extLst>
                </p:cNvPr>
                <p:cNvSpPr txBox="1"/>
                <p:nvPr/>
              </p:nvSpPr>
              <p:spPr>
                <a:xfrm>
                  <a:off x="1004888" y="2924472"/>
                  <a:ext cx="914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D</a:t>
                  </a:r>
                  <a:r>
                    <a:rPr lang="en-US" sz="2400" baseline="-25000" dirty="0"/>
                    <a:t>1</a:t>
                  </a:r>
                  <a:endParaRPr lang="da-DK" sz="2400" baseline="-25000" dirty="0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2B3C9C1-3D64-7CE8-090C-3BB54B3D3DD5}"/>
                    </a:ext>
                  </a:extLst>
                </p:cNvPr>
                <p:cNvSpPr txBox="1"/>
                <p:nvPr/>
              </p:nvSpPr>
              <p:spPr>
                <a:xfrm>
                  <a:off x="1004888" y="5988347"/>
                  <a:ext cx="914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D</a:t>
                  </a:r>
                  <a:r>
                    <a:rPr lang="en-US" sz="2400" baseline="-25000"/>
                    <a:t>N</a:t>
                  </a:r>
                  <a:endParaRPr lang="da-DK" sz="2400" baseline="-25000" dirty="0"/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7D62BA1F-5259-67BF-B658-BB25D5BA72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76632" y="2714625"/>
                  <a:ext cx="2323906" cy="0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4052D877-96DA-DFA8-E213-8B01F23EC8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8994" y="2836618"/>
                  <a:ext cx="2471544" cy="2968870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0D539B60-75DB-7051-048D-F6C7164329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4190" y="5203157"/>
                  <a:ext cx="971745" cy="802239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1BABB1CE-08B0-949D-1480-F1B08445D0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4190" y="3476072"/>
                  <a:ext cx="971745" cy="802239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6F4FDEE-6857-EB67-E4C4-E633836141E4}"/>
                    </a:ext>
                  </a:extLst>
                </p:cNvPr>
                <p:cNvSpPr txBox="1"/>
                <p:nvPr/>
              </p:nvSpPr>
              <p:spPr>
                <a:xfrm rot="16200000">
                  <a:off x="644543" y="3676947"/>
                  <a:ext cx="914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/>
                    <a:t>…</a:t>
                  </a:r>
                  <a:endParaRPr lang="da-DK" sz="54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13FBD25-F725-90B9-1645-68D2962AB3F3}"/>
                    </a:ext>
                  </a:extLst>
                </p:cNvPr>
                <p:cNvSpPr txBox="1"/>
                <p:nvPr/>
              </p:nvSpPr>
              <p:spPr>
                <a:xfrm rot="16200000">
                  <a:off x="4305003" y="4266166"/>
                  <a:ext cx="914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chemeClr val="bg2">
                          <a:lumMod val="50000"/>
                        </a:schemeClr>
                      </a:solidFill>
                    </a:rPr>
                    <a:t>…</a:t>
                  </a:r>
                  <a:endParaRPr lang="da-DK" sz="5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54BAF62-2F2E-D47D-27A2-9BF78D640A57}"/>
                    </a:ext>
                  </a:extLst>
                </p:cNvPr>
                <p:cNvSpPr txBox="1"/>
                <p:nvPr/>
              </p:nvSpPr>
              <p:spPr>
                <a:xfrm>
                  <a:off x="3988096" y="1931709"/>
                  <a:ext cx="24715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Messages at round 1</a:t>
                  </a:r>
                  <a:endParaRPr lang="da-DK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9DC2FE8-C925-6A04-15EF-1BE134E63F99}"/>
                    </a:ext>
                  </a:extLst>
                </p:cNvPr>
                <p:cNvSpPr txBox="1"/>
                <p:nvPr/>
              </p:nvSpPr>
              <p:spPr>
                <a:xfrm>
                  <a:off x="4050008" y="3199775"/>
                  <a:ext cx="24715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Messages at round 2</a:t>
                  </a:r>
                  <a:endParaRPr lang="da-DK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4BA925A-B065-C769-87E4-B66E095C1070}"/>
                    </a:ext>
                  </a:extLst>
                </p:cNvPr>
                <p:cNvSpPr txBox="1"/>
                <p:nvPr/>
              </p:nvSpPr>
              <p:spPr>
                <a:xfrm>
                  <a:off x="3902371" y="5914899"/>
                  <a:ext cx="24715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Messages at round T</a:t>
                  </a:r>
                  <a:endParaRPr lang="da-DK" dirty="0"/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0D0AF648-8513-D929-82E7-6265BD7B70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19288" y="3802284"/>
                  <a:ext cx="2381250" cy="2098209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FFD188D7-7D21-91EF-8A18-E785850493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51706" y="5695950"/>
                  <a:ext cx="2288335" cy="281828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28111DCE-AF70-6F16-B77D-C409E3B6C4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23143" y="2886375"/>
                  <a:ext cx="2216898" cy="761447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4A3CED2B-1D60-0964-2E1A-2F31F8382A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1464" y="2924472"/>
                  <a:ext cx="2238577" cy="2520372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147F2554-2C23-693D-009A-1E34DAFF90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040" b="45157"/>
                <a:stretch/>
              </p:blipFill>
              <p:spPr>
                <a:xfrm>
                  <a:off x="774808" y="2043755"/>
                  <a:ext cx="1068172" cy="948038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971F974D-3979-5BA5-6E8B-9C8190E3E0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040" b="45157"/>
                <a:stretch/>
              </p:blipFill>
              <p:spPr>
                <a:xfrm>
                  <a:off x="756584" y="5130257"/>
                  <a:ext cx="1068172" cy="948038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96BA316-F331-5376-8998-79356AEC44D6}"/>
                      </a:ext>
                    </a:extLst>
                  </p:cNvPr>
                  <p:cNvSpPr txBox="1"/>
                  <p:nvPr/>
                </p:nvSpPr>
                <p:spPr>
                  <a:xfrm>
                    <a:off x="3785995" y="6366506"/>
                    <a:ext cx="2587920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𝐸𝑣𝑎𝑙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𝑡𝑟𝑎𝑛𝑠𝑐𝑟𝑖𝑝𝑡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[1..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oMath>
                      </m:oMathPara>
                    </a14:m>
                    <a:br>
                      <a:rPr lang="en-US" sz="1600" b="0" i="1" dirty="0">
                        <a:latin typeface="Cambria Math" panose="02040503050406030204" pitchFamily="18" charset="0"/>
                      </a:rPr>
                    </a:br>
                    <a:r>
                      <a:rPr lang="en-US" sz="1600" b="0" i="1" dirty="0">
                        <a:latin typeface="Cambria Math" panose="02040503050406030204" pitchFamily="18" charset="0"/>
                      </a:rPr>
                      <a:t>    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da-DK" sz="16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96BA316-F331-5376-8998-79356AEC44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85995" y="6366506"/>
                    <a:ext cx="2587920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5208"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D32D0D1-EC21-9B92-AF09-FA592EF4F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63" b="48801"/>
            <a:stretch/>
          </p:blipFill>
          <p:spPr>
            <a:xfrm>
              <a:off x="3039740" y="6129368"/>
              <a:ext cx="920403" cy="6662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125C7D-D358-3A4C-EB72-B88C1CFD9868}"/>
              </a:ext>
            </a:extLst>
          </p:cNvPr>
          <p:cNvGrpSpPr/>
          <p:nvPr/>
        </p:nvGrpSpPr>
        <p:grpSpPr>
          <a:xfrm>
            <a:off x="6185586" y="1863762"/>
            <a:ext cx="7821320" cy="4843086"/>
            <a:chOff x="6185586" y="1863762"/>
            <a:chExt cx="7821320" cy="48430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0778ED-E239-5D2C-176C-754E447DBFAB}"/>
                </a:ext>
              </a:extLst>
            </p:cNvPr>
            <p:cNvGrpSpPr/>
            <p:nvPr/>
          </p:nvGrpSpPr>
          <p:grpSpPr>
            <a:xfrm>
              <a:off x="6185586" y="1863762"/>
              <a:ext cx="7821320" cy="4838316"/>
              <a:chOff x="6139643" y="2103459"/>
              <a:chExt cx="7821320" cy="4838316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2B0BC44-03C0-E86F-47A3-3D3AC7EC777C}"/>
                  </a:ext>
                </a:extLst>
              </p:cNvPr>
              <p:cNvSpPr txBox="1"/>
              <p:nvPr/>
            </p:nvSpPr>
            <p:spPr>
              <a:xfrm>
                <a:off x="10029806" y="2103459"/>
                <a:ext cx="2471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Messages at round 1</a:t>
                </a:r>
                <a:endParaRPr lang="da-DK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585BAF-3014-7430-F327-091DB54266A4}"/>
                  </a:ext>
                </a:extLst>
              </p:cNvPr>
              <p:cNvSpPr txBox="1"/>
              <p:nvPr/>
            </p:nvSpPr>
            <p:spPr>
              <a:xfrm>
                <a:off x="10029806" y="4975707"/>
                <a:ext cx="2471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Messages at round 2</a:t>
                </a:r>
                <a:endParaRPr lang="da-DK" dirty="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236BE05-066F-66C1-CA55-22B0921D1236}"/>
                  </a:ext>
                </a:extLst>
              </p:cNvPr>
              <p:cNvGrpSpPr/>
              <p:nvPr/>
            </p:nvGrpSpPr>
            <p:grpSpPr>
              <a:xfrm>
                <a:off x="6139643" y="2247599"/>
                <a:ext cx="5308782" cy="4365797"/>
                <a:chOff x="6138863" y="2255965"/>
                <a:chExt cx="5308782" cy="4365797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D97D139C-DF71-280D-A6FA-7492C48A093A}"/>
                    </a:ext>
                  </a:extLst>
                </p:cNvPr>
                <p:cNvGrpSpPr/>
                <p:nvPr/>
              </p:nvGrpSpPr>
              <p:grpSpPr>
                <a:xfrm>
                  <a:off x="6138863" y="3769280"/>
                  <a:ext cx="1042988" cy="501350"/>
                  <a:chOff x="6138863" y="3769280"/>
                  <a:chExt cx="1042988" cy="501350"/>
                </a:xfrm>
              </p:grpSpPr>
              <p:sp>
                <p:nvSpPr>
                  <p:cNvPr id="27" name="Arrow: Right 26">
                    <a:extLst>
                      <a:ext uri="{FF2B5EF4-FFF2-40B4-BE49-F238E27FC236}">
                        <a16:creationId xmlns:a16="http://schemas.microsoft.com/office/drawing/2014/main" id="{4CF67FDF-4A4B-C109-F26D-DEF97007521D}"/>
                      </a:ext>
                    </a:extLst>
                  </p:cNvPr>
                  <p:cNvSpPr/>
                  <p:nvPr/>
                </p:nvSpPr>
                <p:spPr>
                  <a:xfrm>
                    <a:off x="6138863" y="4067175"/>
                    <a:ext cx="814387" cy="203455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 dirty="0"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A419B29-1E02-98A1-275F-B4781446A105}"/>
                      </a:ext>
                    </a:extLst>
                  </p:cNvPr>
                  <p:cNvSpPr txBox="1"/>
                  <p:nvPr/>
                </p:nvSpPr>
                <p:spPr>
                  <a:xfrm>
                    <a:off x="6267451" y="3769280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WE</a:t>
                    </a:r>
                    <a:endParaRPr lang="da-DK" dirty="0"/>
                  </a:p>
                </p:txBody>
              </p:sp>
            </p:grp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60B13C8-7ABC-D51E-1133-59E6EEA9022B}"/>
                    </a:ext>
                  </a:extLst>
                </p:cNvPr>
                <p:cNvSpPr txBox="1"/>
                <p:nvPr/>
              </p:nvSpPr>
              <p:spPr>
                <a:xfrm rot="16200000">
                  <a:off x="6686253" y="3848697"/>
                  <a:ext cx="914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/>
                    <a:t>…</a:t>
                  </a:r>
                  <a:endParaRPr lang="da-DK" sz="5400" dirty="0"/>
                </a:p>
              </p:txBody>
            </p:sp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22537CE0-3F40-E4D2-2C01-6C1C19D7DB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75900" y="2459875"/>
                  <a:ext cx="971745" cy="802239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DB8AD8B-E5F7-862A-E7D9-C84B597A86E7}"/>
                    </a:ext>
                  </a:extLst>
                </p:cNvPr>
                <p:cNvSpPr txBox="1"/>
                <p:nvPr/>
              </p:nvSpPr>
              <p:spPr>
                <a:xfrm>
                  <a:off x="7046598" y="3096222"/>
                  <a:ext cx="914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D</a:t>
                  </a:r>
                  <a:r>
                    <a:rPr lang="en-US" sz="2400" baseline="-25000" dirty="0"/>
                    <a:t>1</a:t>
                  </a:r>
                  <a:endParaRPr lang="da-DK" sz="2400" baseline="-25000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0418BAD-9AE6-5110-C56A-FDD0F94DCFDC}"/>
                    </a:ext>
                  </a:extLst>
                </p:cNvPr>
                <p:cNvSpPr txBox="1"/>
                <p:nvPr/>
              </p:nvSpPr>
              <p:spPr>
                <a:xfrm>
                  <a:off x="7046598" y="6160097"/>
                  <a:ext cx="914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D</a:t>
                  </a:r>
                  <a:r>
                    <a:rPr lang="en-US" sz="2400" baseline="-25000"/>
                    <a:t>N</a:t>
                  </a:r>
                  <a:endParaRPr lang="da-DK" sz="2400" baseline="-25000" dirty="0"/>
                </a:p>
              </p:txBody>
            </p: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18661CC0-312E-5A58-91E9-7CF2272A34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8342" y="2886375"/>
                  <a:ext cx="2323906" cy="0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D709EB2F-5D4A-FD1D-59F2-9B6F5642C3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82375" y="3007462"/>
                  <a:ext cx="2471544" cy="2968870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549BAC9A-0A6C-7C3A-6A9D-D1D2BC1CA8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82055" y="5294830"/>
                  <a:ext cx="971745" cy="802239"/>
                </a:xfrm>
                <a:prstGeom prst="rect">
                  <a:avLst/>
                </a:prstGeom>
              </p:spPr>
            </p:pic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4817BB35-D523-1BC7-7313-9AD626C18D54}"/>
                    </a:ext>
                  </a:extLst>
                </p:cNvPr>
                <p:cNvCxnSpPr>
                  <a:cxnSpLocks/>
                  <a:endCxn id="60" idx="1"/>
                </p:cNvCxnSpPr>
                <p:nvPr/>
              </p:nvCxnSpPr>
              <p:spPr>
                <a:xfrm flipV="1">
                  <a:off x="7870704" y="5695950"/>
                  <a:ext cx="2511351" cy="428155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DAD8C016-1897-9BA9-672B-07FD951F45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3290" y="3048276"/>
                  <a:ext cx="2218664" cy="2337415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26AF771D-7795-5364-93A9-4B1B91CE41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040" b="45157"/>
                <a:stretch/>
              </p:blipFill>
              <p:spPr>
                <a:xfrm>
                  <a:off x="6729499" y="2255965"/>
                  <a:ext cx="1068172" cy="948038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16483177-B178-C731-1568-AD95435BA1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040" b="45157"/>
                <a:stretch/>
              </p:blipFill>
              <p:spPr>
                <a:xfrm>
                  <a:off x="6786067" y="5282595"/>
                  <a:ext cx="1068172" cy="948038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7A223B4-48C2-C9E4-7F9C-FEBFDDA5DE69}"/>
                      </a:ext>
                    </a:extLst>
                  </p:cNvPr>
                  <p:cNvSpPr txBox="1"/>
                  <p:nvPr/>
                </p:nvSpPr>
                <p:spPr>
                  <a:xfrm>
                    <a:off x="7709675" y="6357000"/>
                    <a:ext cx="6251288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𝐸𝑣𝑎𝑙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𝑡𝑟𝑎𝑛𝑠𝑐𝑟𝑖𝑝𝑡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oMath>
                      </m:oMathPara>
                    </a14:m>
                    <a:endParaRPr lang="en-US" sz="16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da-DK" sz="16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7A223B4-48C2-C9E4-7F9C-FEBFDDA5DE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9675" y="6357000"/>
                    <a:ext cx="6251288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5208"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D2BE044-D331-6478-D975-B6B438CAD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63" b="48801"/>
            <a:stretch/>
          </p:blipFill>
          <p:spPr>
            <a:xfrm>
              <a:off x="8974244" y="6040550"/>
              <a:ext cx="920403" cy="666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F4BA-E7B6-DF1E-3490-C97644FF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=&gt; </a:t>
            </a:r>
            <a:r>
              <a:rPr lang="en-US" dirty="0" err="1"/>
              <a:t>mrNISC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(MPC that is </a:t>
            </a:r>
            <a:r>
              <a:rPr lang="en-US" b="1" dirty="0"/>
              <a:t>r</a:t>
            </a:r>
            <a:r>
              <a:rPr lang="en-US" dirty="0"/>
              <a:t>eusable &amp; </a:t>
            </a:r>
            <a:r>
              <a:rPr lang="en-US" b="1" dirty="0"/>
              <a:t>N</a:t>
            </a:r>
            <a:r>
              <a:rPr lang="en-US" dirty="0"/>
              <a:t>on-</a:t>
            </a:r>
            <a:r>
              <a:rPr lang="en-US" b="1" dirty="0"/>
              <a:t>I</a:t>
            </a:r>
            <a:r>
              <a:rPr lang="en-US" dirty="0"/>
              <a:t>nteractive ) [BL20]</a:t>
            </a:r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A92164-0F06-96ED-40AE-6D88E0D44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actually implies an even stronger type of MPC </a:t>
            </a:r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obtain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by </a:t>
            </a:r>
            <a:r>
              <a:rPr lang="da-DK" dirty="0" err="1"/>
              <a:t>basically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the same approach</a:t>
            </a:r>
          </a:p>
          <a:p>
            <a:r>
              <a:rPr lang="da-DK" dirty="0"/>
              <a:t>(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see</a:t>
            </a:r>
            <a:r>
              <a:rPr lang="da-DK" dirty="0"/>
              <a:t> </a:t>
            </a:r>
            <a:r>
              <a:rPr lang="da-DK" dirty="0" err="1"/>
              <a:t>later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full-blown</a:t>
            </a:r>
            <a:r>
              <a:rPr lang="da-DK" dirty="0"/>
              <a:t> WE, </a:t>
            </a:r>
            <a:r>
              <a:rPr lang="da-DK" dirty="0" err="1"/>
              <a:t>however</a:t>
            </a:r>
            <a:r>
              <a:rPr lang="da-DK" dirty="0"/>
              <a:t>, is not </a:t>
            </a:r>
            <a:r>
              <a:rPr lang="da-DK" dirty="0" err="1"/>
              <a:t>even</a:t>
            </a:r>
            <a:r>
              <a:rPr lang="da-DK" dirty="0"/>
              <a:t> </a:t>
            </a:r>
            <a:r>
              <a:rPr lang="da-DK" dirty="0" err="1"/>
              <a:t>necessary</a:t>
            </a:r>
            <a:r>
              <a:rPr lang="da-DK" dirty="0"/>
              <a:t> for </a:t>
            </a:r>
            <a:r>
              <a:rPr lang="da-DK" dirty="0" err="1"/>
              <a:t>this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569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F4BA-E7B6-DF1E-3490-C97644FF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=&gt; </a:t>
            </a:r>
            <a:r>
              <a:rPr lang="en-US" dirty="0" err="1"/>
              <a:t>mrNISC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(MPC that is </a:t>
            </a:r>
            <a:r>
              <a:rPr lang="en-US" b="1" u="sng" dirty="0"/>
              <a:t>r</a:t>
            </a:r>
            <a:r>
              <a:rPr lang="en-US" dirty="0"/>
              <a:t>eusable &amp; </a:t>
            </a:r>
            <a:r>
              <a:rPr lang="en-US" b="1" u="sng" dirty="0"/>
              <a:t>N</a:t>
            </a:r>
            <a:r>
              <a:rPr lang="en-US" dirty="0"/>
              <a:t>on-</a:t>
            </a:r>
            <a:r>
              <a:rPr lang="en-US" b="1" u="sng" dirty="0"/>
              <a:t>I</a:t>
            </a:r>
            <a:r>
              <a:rPr lang="en-US" dirty="0"/>
              <a:t>nteractive ) [BL20]</a:t>
            </a:r>
            <a:endParaRPr lang="da-D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A1EC44-4B03-79E7-C5F7-33B7FC378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2012" y="2001837"/>
            <a:ext cx="339750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B35F2D-2CE2-AC29-E413-6FCDF0A698BE}"/>
              </a:ext>
            </a:extLst>
          </p:cNvPr>
          <p:cNvSpPr txBox="1"/>
          <p:nvPr/>
        </p:nvSpPr>
        <p:spPr>
          <a:xfrm rot="16200000">
            <a:off x="2285984" y="3532341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</a:t>
            </a:r>
            <a:endParaRPr lang="da-DK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30590-AC97-20E2-A015-56052B7129EE}"/>
              </a:ext>
            </a:extLst>
          </p:cNvPr>
          <p:cNvSpPr txBox="1"/>
          <p:nvPr/>
        </p:nvSpPr>
        <p:spPr>
          <a:xfrm>
            <a:off x="2673946" y="27909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1</a:t>
            </a:r>
            <a:endParaRPr lang="da-DK" sz="24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7C3C0-C6BE-C28F-2EB9-86E56840BFE2}"/>
              </a:ext>
            </a:extLst>
          </p:cNvPr>
          <p:cNvSpPr txBox="1"/>
          <p:nvPr/>
        </p:nvSpPr>
        <p:spPr>
          <a:xfrm>
            <a:off x="2673946" y="584374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</a:t>
            </a:r>
            <a:r>
              <a:rPr lang="en-US" sz="2400" baseline="-25000"/>
              <a:t>N</a:t>
            </a:r>
            <a:endParaRPr lang="da-DK" sz="2400" baseline="-25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124DB5-52B4-06D0-54D3-BC966E957A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b="45157"/>
          <a:stretch/>
        </p:blipFill>
        <p:spPr>
          <a:xfrm>
            <a:off x="2356847" y="1939609"/>
            <a:ext cx="1068172" cy="9480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BBEC6B-3C6A-ECC2-E447-3C9E9A382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b="45157"/>
          <a:stretch/>
        </p:blipFill>
        <p:spPr>
          <a:xfrm>
            <a:off x="2413415" y="4966239"/>
            <a:ext cx="1068172" cy="9480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0AA409-2598-B109-7ACF-4523ED5D0A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2" b="11740"/>
          <a:stretch/>
        </p:blipFill>
        <p:spPr>
          <a:xfrm>
            <a:off x="8212784" y="2150139"/>
            <a:ext cx="689494" cy="63319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CB0865-51B4-E0E6-3625-A87B24024431}"/>
              </a:ext>
            </a:extLst>
          </p:cNvPr>
          <p:cNvSpPr txBox="1"/>
          <p:nvPr/>
        </p:nvSpPr>
        <p:spPr>
          <a:xfrm>
            <a:off x="8271963" y="6386028"/>
            <a:ext cx="349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bulletin board (e.g., a blockchain)</a:t>
            </a:r>
            <a:endParaRPr lang="da-DK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0EB199-69FE-FF55-BA63-BB0E3670CC98}"/>
              </a:ext>
            </a:extLst>
          </p:cNvPr>
          <p:cNvSpPr txBox="1"/>
          <p:nvPr/>
        </p:nvSpPr>
        <p:spPr>
          <a:xfrm>
            <a:off x="306652" y="3250877"/>
            <a:ext cx="1573928" cy="1200329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(Reusable)</a:t>
            </a:r>
          </a:p>
          <a:p>
            <a:pPr algn="ctr"/>
            <a:r>
              <a:rPr lang="da-DK" sz="2400" dirty="0"/>
              <a:t>Offline stage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B893BA-CCA2-905B-1AFD-34FCF9684065}"/>
              </a:ext>
            </a:extLst>
          </p:cNvPr>
          <p:cNvGrpSpPr/>
          <p:nvPr/>
        </p:nvGrpSpPr>
        <p:grpSpPr>
          <a:xfrm>
            <a:off x="3731190" y="2112334"/>
            <a:ext cx="8085802" cy="3671755"/>
            <a:chOff x="3731190" y="2112334"/>
            <a:chExt cx="8085802" cy="36717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CC9192-E44D-9131-E34B-AF538F72FC68}"/>
                </a:ext>
              </a:extLst>
            </p:cNvPr>
            <p:cNvSpPr txBox="1"/>
            <p:nvPr/>
          </p:nvSpPr>
          <p:spPr>
            <a:xfrm>
              <a:off x="8375339" y="2656814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r>
                <a:rPr lang="en-US" sz="2400" baseline="-25000" dirty="0"/>
                <a:t>1</a:t>
              </a:r>
              <a:endParaRPr lang="da-DK" sz="2400" baseline="-250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9134353-B131-93B3-5E27-C2CEB5EBC15A}"/>
                </a:ext>
              </a:extLst>
            </p:cNvPr>
            <p:cNvCxnSpPr>
              <a:cxnSpLocks/>
            </p:cNvCxnSpPr>
            <p:nvPr/>
          </p:nvCxnSpPr>
          <p:spPr>
            <a:xfrm>
              <a:off x="3874419" y="2551512"/>
              <a:ext cx="4337979" cy="41490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2CEE6D-9177-C4D8-F6CA-1C302CEBFE87}"/>
                </a:ext>
              </a:extLst>
            </p:cNvPr>
            <p:cNvSpPr txBox="1"/>
            <p:nvPr/>
          </p:nvSpPr>
          <p:spPr>
            <a:xfrm>
              <a:off x="5315505" y="2150139"/>
              <a:ext cx="185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Commit(</a:t>
              </a:r>
              <a:r>
                <a:rPr lang="en-US" sz="1800" dirty="0"/>
                <a:t>D</a:t>
              </a:r>
              <a:r>
                <a:rPr lang="en-US" sz="1800" baseline="-25000" dirty="0"/>
                <a:t>1</a:t>
              </a:r>
              <a:r>
                <a:rPr lang="da-DK" dirty="0"/>
                <a:t>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E09044A-3A2A-1F75-C5B6-8C4964C060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1190" y="2752078"/>
              <a:ext cx="7059618" cy="3032011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D63EA-61EB-9DE4-93E0-477EEB68E2CF}"/>
                </a:ext>
              </a:extLst>
            </p:cNvPr>
            <p:cNvSpPr txBox="1"/>
            <p:nvPr/>
          </p:nvSpPr>
          <p:spPr>
            <a:xfrm>
              <a:off x="5300733" y="5053101"/>
              <a:ext cx="185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Commit(</a:t>
              </a:r>
              <a:r>
                <a:rPr lang="en-US" sz="1800" dirty="0"/>
                <a:t>D</a:t>
              </a:r>
              <a:r>
                <a:rPr lang="en-US" sz="1800" baseline="-25000" dirty="0"/>
                <a:t>N</a:t>
              </a:r>
              <a:r>
                <a:rPr lang="da-DK" dirty="0"/>
                <a:t>)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79BC42E-A5DD-B69F-C5FB-EA94FE901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2" b="11740"/>
            <a:stretch/>
          </p:blipFill>
          <p:spPr>
            <a:xfrm>
              <a:off x="10740037" y="2112334"/>
              <a:ext cx="689494" cy="63319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EAA02A-F090-F25A-F6A5-F0361604C4E7}"/>
                </a:ext>
              </a:extLst>
            </p:cNvPr>
            <p:cNvSpPr txBox="1"/>
            <p:nvPr/>
          </p:nvSpPr>
          <p:spPr>
            <a:xfrm>
              <a:off x="10902592" y="2619009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r>
                <a:rPr lang="en-US" sz="2400" baseline="-25000" dirty="0"/>
                <a:t>N</a:t>
              </a:r>
              <a:endParaRPr lang="da-DK" sz="2400" baseline="-25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31356E-BDEF-423A-E2B4-244EFF6E5FBA}"/>
                </a:ext>
              </a:extLst>
            </p:cNvPr>
            <p:cNvSpPr txBox="1"/>
            <p:nvPr/>
          </p:nvSpPr>
          <p:spPr>
            <a:xfrm rot="10800000">
              <a:off x="9221606" y="2242781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…</a:t>
              </a:r>
              <a:endParaRPr lang="da-DK" sz="54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0346A3-E847-72DC-882D-16615C3DF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2" b="11740"/>
            <a:stretch/>
          </p:blipFill>
          <p:spPr>
            <a:xfrm>
              <a:off x="8212012" y="2150139"/>
              <a:ext cx="689494" cy="633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71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F4BA-E7B6-DF1E-3490-C97644FF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=&gt; </a:t>
            </a:r>
            <a:r>
              <a:rPr lang="en-US" dirty="0" err="1"/>
              <a:t>mrNISC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(MPC that is </a:t>
            </a:r>
            <a:r>
              <a:rPr lang="en-US" b="1" dirty="0"/>
              <a:t>r</a:t>
            </a:r>
            <a:r>
              <a:rPr lang="en-US" dirty="0"/>
              <a:t>eusable &amp; </a:t>
            </a:r>
            <a:r>
              <a:rPr lang="en-US" b="1" dirty="0"/>
              <a:t>N</a:t>
            </a:r>
            <a:r>
              <a:rPr lang="en-US" dirty="0"/>
              <a:t>on-</a:t>
            </a:r>
            <a:r>
              <a:rPr lang="en-US" b="1" dirty="0"/>
              <a:t>I</a:t>
            </a:r>
            <a:r>
              <a:rPr lang="en-US" dirty="0"/>
              <a:t>nteractive ) [BL20]</a:t>
            </a:r>
            <a:endParaRPr lang="da-D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A1EC44-4B03-79E7-C5F7-33B7FC378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8825" y="2029726"/>
            <a:ext cx="339750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B35F2D-2CE2-AC29-E413-6FCDF0A698BE}"/>
              </a:ext>
            </a:extLst>
          </p:cNvPr>
          <p:cNvSpPr txBox="1"/>
          <p:nvPr/>
        </p:nvSpPr>
        <p:spPr>
          <a:xfrm rot="16200000">
            <a:off x="2297098" y="3100289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</a:t>
            </a:r>
            <a:endParaRPr lang="da-DK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30590-AC97-20E2-A015-56052B7129EE}"/>
              </a:ext>
            </a:extLst>
          </p:cNvPr>
          <p:cNvSpPr txBox="1"/>
          <p:nvPr/>
        </p:nvSpPr>
        <p:spPr>
          <a:xfrm>
            <a:off x="2673946" y="27909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2</a:t>
            </a:r>
            <a:endParaRPr lang="da-DK" sz="24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7C3C0-C6BE-C28F-2EB9-86E56840BFE2}"/>
              </a:ext>
            </a:extLst>
          </p:cNvPr>
          <p:cNvSpPr txBox="1"/>
          <p:nvPr/>
        </p:nvSpPr>
        <p:spPr>
          <a:xfrm>
            <a:off x="2816790" y="633986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5</a:t>
            </a:r>
            <a:endParaRPr lang="da-DK" sz="2400" baseline="-25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124DB5-52B4-06D0-54D3-BC966E957A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b="45157"/>
          <a:stretch/>
        </p:blipFill>
        <p:spPr>
          <a:xfrm>
            <a:off x="2356847" y="1939609"/>
            <a:ext cx="1068172" cy="9480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BBEC6B-3C6A-ECC2-E447-3C9E9A382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b="45157"/>
          <a:stretch/>
        </p:blipFill>
        <p:spPr>
          <a:xfrm>
            <a:off x="2519163" y="5509070"/>
            <a:ext cx="1068172" cy="9480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0AA409-2598-B109-7ACF-4523ED5D0A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2" b="11740"/>
          <a:stretch/>
        </p:blipFill>
        <p:spPr>
          <a:xfrm>
            <a:off x="8212784" y="2150139"/>
            <a:ext cx="689494" cy="6331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CC9192-E44D-9131-E34B-AF538F72FC68}"/>
              </a:ext>
            </a:extLst>
          </p:cNvPr>
          <p:cNvSpPr txBox="1"/>
          <p:nvPr/>
        </p:nvSpPr>
        <p:spPr>
          <a:xfrm>
            <a:off x="8375339" y="265681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1</a:t>
            </a:r>
            <a:endParaRPr lang="da-DK" sz="2400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CB0865-51B4-E0E6-3625-A87B24024431}"/>
              </a:ext>
            </a:extLst>
          </p:cNvPr>
          <p:cNvSpPr txBox="1"/>
          <p:nvPr/>
        </p:nvSpPr>
        <p:spPr>
          <a:xfrm>
            <a:off x="8271963" y="6386028"/>
            <a:ext cx="349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bulletin board (e.g., a blockchain)</a:t>
            </a:r>
            <a:endParaRPr lang="da-DK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79BC42E-A5DD-B69F-C5FB-EA94FE90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2" b="11740"/>
          <a:stretch/>
        </p:blipFill>
        <p:spPr>
          <a:xfrm>
            <a:off x="10765389" y="2180830"/>
            <a:ext cx="689494" cy="63319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BEAA02A-F090-F25A-F6A5-F0361604C4E7}"/>
              </a:ext>
            </a:extLst>
          </p:cNvPr>
          <p:cNvSpPr txBox="1"/>
          <p:nvPr/>
        </p:nvSpPr>
        <p:spPr>
          <a:xfrm>
            <a:off x="10900641" y="269540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5</a:t>
            </a:r>
            <a:endParaRPr lang="da-DK" sz="24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1356E-BDEF-423A-E2B4-244EFF6E5FBA}"/>
              </a:ext>
            </a:extLst>
          </p:cNvPr>
          <p:cNvSpPr txBox="1"/>
          <p:nvPr/>
        </p:nvSpPr>
        <p:spPr>
          <a:xfrm rot="10800000">
            <a:off x="9078525" y="2233741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</a:t>
            </a:r>
            <a:endParaRPr lang="da-DK"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0EB199-69FE-FF55-BA63-BB0E3670CC98}"/>
              </a:ext>
            </a:extLst>
          </p:cNvPr>
          <p:cNvSpPr txBox="1"/>
          <p:nvPr/>
        </p:nvSpPr>
        <p:spPr>
          <a:xfrm>
            <a:off x="306652" y="3250877"/>
            <a:ext cx="1573928" cy="83099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Online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402200-AD03-3805-92EC-38BAB8B5E83A}"/>
                  </a:ext>
                </a:extLst>
              </p:cNvPr>
              <p:cNvSpPr txBox="1"/>
              <p:nvPr/>
            </p:nvSpPr>
            <p:spPr>
              <a:xfrm>
                <a:off x="-109256" y="4081874"/>
                <a:ext cx="2390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a-DK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402200-AD03-3805-92EC-38BAB8B5E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256" y="4081874"/>
                <a:ext cx="2390775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456336F-49D1-E828-FDB0-91ABD5045637}"/>
              </a:ext>
            </a:extLst>
          </p:cNvPr>
          <p:cNvSpPr txBox="1"/>
          <p:nvPr/>
        </p:nvSpPr>
        <p:spPr>
          <a:xfrm>
            <a:off x="2762812" y="49403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4</a:t>
            </a:r>
            <a:endParaRPr lang="da-DK" sz="2400" baseline="-25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2056B6-04AA-E7A5-68E6-0CC6BBF76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b="45157"/>
          <a:stretch/>
        </p:blipFill>
        <p:spPr>
          <a:xfrm>
            <a:off x="2412891" y="4080625"/>
            <a:ext cx="1068172" cy="9480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6D18A42-FB97-FA19-0684-0D67FFCE1A78}"/>
              </a:ext>
            </a:extLst>
          </p:cNvPr>
          <p:cNvGrpSpPr/>
          <p:nvPr/>
        </p:nvGrpSpPr>
        <p:grpSpPr>
          <a:xfrm>
            <a:off x="10095190" y="2173954"/>
            <a:ext cx="1049652" cy="976241"/>
            <a:chOff x="10095190" y="2150139"/>
            <a:chExt cx="1049652" cy="9762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6AA072-1A9C-477F-5396-6364C64B1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2" b="11740"/>
            <a:stretch/>
          </p:blipFill>
          <p:spPr>
            <a:xfrm>
              <a:off x="10095190" y="2150139"/>
              <a:ext cx="689494" cy="63319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6CF4D8-ABD8-D48E-3565-9264723A6377}"/>
                </a:ext>
              </a:extLst>
            </p:cNvPr>
            <p:cNvSpPr txBox="1"/>
            <p:nvPr/>
          </p:nvSpPr>
          <p:spPr>
            <a:xfrm>
              <a:off x="10230442" y="266471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r>
                <a:rPr lang="en-US" sz="2400" baseline="-25000" dirty="0"/>
                <a:t>4</a:t>
              </a:r>
              <a:endParaRPr lang="da-DK" sz="2400" baseline="-25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45B2B8-C378-C3B9-F8AB-837C5E6DA283}"/>
              </a:ext>
            </a:extLst>
          </p:cNvPr>
          <p:cNvGrpSpPr/>
          <p:nvPr/>
        </p:nvGrpSpPr>
        <p:grpSpPr>
          <a:xfrm>
            <a:off x="8760342" y="2145175"/>
            <a:ext cx="1049652" cy="976241"/>
            <a:chOff x="10095190" y="2150139"/>
            <a:chExt cx="1049652" cy="97624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9AB389-EA1E-7510-F8BB-74F2C7AC3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2" b="11740"/>
            <a:stretch/>
          </p:blipFill>
          <p:spPr>
            <a:xfrm>
              <a:off x="10095190" y="2150139"/>
              <a:ext cx="689494" cy="63319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6012FB-B3A4-DD12-056C-DC4B33EE6A2F}"/>
                </a:ext>
              </a:extLst>
            </p:cNvPr>
            <p:cNvSpPr txBox="1"/>
            <p:nvPr/>
          </p:nvSpPr>
          <p:spPr>
            <a:xfrm>
              <a:off x="10230442" y="266471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r>
                <a:rPr lang="en-US" sz="2400" baseline="-25000" dirty="0"/>
                <a:t>2</a:t>
              </a:r>
              <a:endParaRPr lang="da-DK" sz="2400" baseline="-250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F78049-D49A-C54C-C8A7-6975C96E0CED}"/>
              </a:ext>
            </a:extLst>
          </p:cNvPr>
          <p:cNvGrpSpPr/>
          <p:nvPr/>
        </p:nvGrpSpPr>
        <p:grpSpPr>
          <a:xfrm>
            <a:off x="8832539" y="1939609"/>
            <a:ext cx="2619720" cy="1295739"/>
            <a:chOff x="8832539" y="1939609"/>
            <a:chExt cx="2619720" cy="129573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DCFD7F-CF93-3B08-0E9A-EC6704AB136D}"/>
                </a:ext>
              </a:extLst>
            </p:cNvPr>
            <p:cNvSpPr/>
            <p:nvPr/>
          </p:nvSpPr>
          <p:spPr>
            <a:xfrm>
              <a:off x="8832539" y="1939609"/>
              <a:ext cx="640131" cy="12105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A2E90C6-FB26-91F6-BAE3-CFABBB146C1B}"/>
                </a:ext>
              </a:extLst>
            </p:cNvPr>
            <p:cNvSpPr/>
            <p:nvPr/>
          </p:nvSpPr>
          <p:spPr>
            <a:xfrm>
              <a:off x="10146585" y="2024762"/>
              <a:ext cx="640131" cy="12105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F0F8EC2-8E55-1E89-CCB4-7E5739E1E839}"/>
                </a:ext>
              </a:extLst>
            </p:cNvPr>
            <p:cNvSpPr/>
            <p:nvPr/>
          </p:nvSpPr>
          <p:spPr>
            <a:xfrm>
              <a:off x="10812128" y="1986662"/>
              <a:ext cx="640131" cy="12105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0109CC0-68C5-F55E-E9DD-9EBEB14AE341}"/>
              </a:ext>
            </a:extLst>
          </p:cNvPr>
          <p:cNvGrpSpPr/>
          <p:nvPr/>
        </p:nvGrpSpPr>
        <p:grpSpPr>
          <a:xfrm>
            <a:off x="3513532" y="2521479"/>
            <a:ext cx="8286565" cy="3693733"/>
            <a:chOff x="3497104" y="2519363"/>
            <a:chExt cx="8286565" cy="369373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22B60B1-642E-D1EA-1820-D77F89558498}"/>
                </a:ext>
              </a:extLst>
            </p:cNvPr>
            <p:cNvCxnSpPr>
              <a:cxnSpLocks/>
            </p:cNvCxnSpPr>
            <p:nvPr/>
          </p:nvCxnSpPr>
          <p:spPr>
            <a:xfrm>
              <a:off x="3731190" y="2519363"/>
              <a:ext cx="6892223" cy="1181380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EAF46F7-6027-E6C9-1801-2C158FFCD0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3096" y="5609305"/>
              <a:ext cx="6573992" cy="548246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DF45E0C-019B-E598-5D92-AF40DB6C54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7104" y="4452938"/>
              <a:ext cx="7206579" cy="598438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362B477-E683-24FF-0F93-5BE0A1486D9E}"/>
                </a:ext>
              </a:extLst>
            </p:cNvPr>
            <p:cNvGrpSpPr/>
            <p:nvPr/>
          </p:nvGrpSpPr>
          <p:grpSpPr>
            <a:xfrm>
              <a:off x="10466650" y="3279297"/>
              <a:ext cx="1175717" cy="897523"/>
              <a:chOff x="10466650" y="3279297"/>
              <a:chExt cx="1175717" cy="897523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C2F1710-B5AE-9F0B-546E-293B4E9889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005"/>
              <a:stretch/>
            </p:blipFill>
            <p:spPr>
              <a:xfrm>
                <a:off x="10466650" y="3279297"/>
                <a:ext cx="955294" cy="754642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20D7F3-E5A0-325A-E944-92771C239BA2}"/>
                  </a:ext>
                </a:extLst>
              </p:cNvPr>
              <p:cNvSpPr txBox="1"/>
              <p:nvPr/>
            </p:nvSpPr>
            <p:spPr>
              <a:xfrm>
                <a:off x="10727967" y="3715155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</a:t>
                </a:r>
                <a:r>
                  <a:rPr lang="en-US" sz="2400" baseline="-25000" dirty="0"/>
                  <a:t>2</a:t>
                </a:r>
                <a:endParaRPr lang="da-DK" sz="2400" baseline="-25000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A940BEE-FAE3-340F-72FC-DCFEB595FC50}"/>
                </a:ext>
              </a:extLst>
            </p:cNvPr>
            <p:cNvGrpSpPr/>
            <p:nvPr/>
          </p:nvGrpSpPr>
          <p:grpSpPr>
            <a:xfrm>
              <a:off x="10584926" y="4103084"/>
              <a:ext cx="1175717" cy="897523"/>
              <a:chOff x="10466650" y="3279297"/>
              <a:chExt cx="1175717" cy="897523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6C288F5-037F-AFAF-2BD4-D68390E9C1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005"/>
              <a:stretch/>
            </p:blipFill>
            <p:spPr>
              <a:xfrm>
                <a:off x="10466650" y="3279297"/>
                <a:ext cx="955294" cy="754642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B2EB1E0-2EFA-22FB-E07B-A93DABA30746}"/>
                  </a:ext>
                </a:extLst>
              </p:cNvPr>
              <p:cNvSpPr txBox="1"/>
              <p:nvPr/>
            </p:nvSpPr>
            <p:spPr>
              <a:xfrm>
                <a:off x="10727967" y="3715155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</a:t>
                </a:r>
                <a:r>
                  <a:rPr lang="en-US" sz="2400" baseline="-25000" dirty="0"/>
                  <a:t>4</a:t>
                </a:r>
                <a:endParaRPr lang="da-DK" sz="2400" baseline="-25000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F4CDF4D-5D0D-F087-8BD7-1D993687CD9C}"/>
                </a:ext>
              </a:extLst>
            </p:cNvPr>
            <p:cNvGrpSpPr/>
            <p:nvPr/>
          </p:nvGrpSpPr>
          <p:grpSpPr>
            <a:xfrm>
              <a:off x="10607952" y="5069352"/>
              <a:ext cx="1175717" cy="1143744"/>
              <a:chOff x="10466650" y="3279297"/>
              <a:chExt cx="1175717" cy="1143744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DD62FB25-1D50-F3F3-A887-92693560F3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005"/>
              <a:stretch/>
            </p:blipFill>
            <p:spPr>
              <a:xfrm>
                <a:off x="10466650" y="3279297"/>
                <a:ext cx="955294" cy="754642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352B943-35BB-A868-6950-310A926F8C32}"/>
                  </a:ext>
                </a:extLst>
              </p:cNvPr>
              <p:cNvSpPr txBox="1"/>
              <p:nvPr/>
            </p:nvSpPr>
            <p:spPr>
              <a:xfrm>
                <a:off x="10727967" y="3715155"/>
                <a:ext cx="91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</a:t>
                </a:r>
                <a:r>
                  <a:rPr lang="en-US" sz="2400" baseline="-25000" dirty="0"/>
                  <a:t>5</a:t>
                </a:r>
              </a:p>
              <a:p>
                <a:endParaRPr lang="da-DK" sz="2400" baseline="-25000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772F14-EF72-B97E-82C5-F89859D05FBA}"/>
              </a:ext>
            </a:extLst>
          </p:cNvPr>
          <p:cNvGrpSpPr/>
          <p:nvPr/>
        </p:nvGrpSpPr>
        <p:grpSpPr>
          <a:xfrm>
            <a:off x="3928939" y="3150195"/>
            <a:ext cx="3797938" cy="1044417"/>
            <a:chOff x="3928939" y="3150195"/>
            <a:chExt cx="3797938" cy="104441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CA773F6-4F91-8B8B-C0A5-17AA968FA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63" b="48801"/>
            <a:stretch/>
          </p:blipFill>
          <p:spPr>
            <a:xfrm>
              <a:off x="3928939" y="3150195"/>
              <a:ext cx="1163858" cy="8425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F2716DE-DFD7-6210-0627-8C469D97BD69}"/>
                    </a:ext>
                  </a:extLst>
                </p:cNvPr>
                <p:cNvSpPr txBox="1"/>
                <p:nvPr/>
              </p:nvSpPr>
              <p:spPr>
                <a:xfrm>
                  <a:off x="4797089" y="3473324"/>
                  <a:ext cx="2929788" cy="721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𝐸𝑣𝑎𝑙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2,4,5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2,4,5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)→</m:t>
                        </m:r>
                      </m:oMath>
                    </m:oMathPara>
                  </a14:m>
                  <a:br>
                    <a:rPr lang="en-US" sz="2000" b="0" i="1" dirty="0">
                      <a:latin typeface="Cambria Math" panose="02040503050406030204" pitchFamily="18" charset="0"/>
                    </a:rPr>
                  </a:br>
                  <a:r>
                    <a:rPr lang="en-US" sz="2000" b="0" i="1" dirty="0">
                      <a:latin typeface="Cambria Math" panose="02040503050406030204" pitchFamily="18" charset="0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a-DK" sz="20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F2716DE-DFD7-6210-0627-8C469D97B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089" y="3473324"/>
                  <a:ext cx="2929788" cy="721288"/>
                </a:xfrm>
                <a:prstGeom prst="rect">
                  <a:avLst/>
                </a:prstGeom>
                <a:blipFill>
                  <a:blip r:embed="rId8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32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383B-2F19-4387-405B-C7458811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82C0-3729-0231-0E0F-22EB51AF5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D5BEB6-90E9-94F6-7E00-7CC8910A74D6}"/>
              </a:ext>
            </a:extLst>
          </p:cNvPr>
          <p:cNvSpPr txBox="1">
            <a:spLocks/>
          </p:cNvSpPr>
          <p:nvPr/>
        </p:nvSpPr>
        <p:spPr>
          <a:xfrm>
            <a:off x="838200" y="32052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Breather: questions so far?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211679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4274-5BCB-774C-5871-44FD4300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WE is a Hard Problem</a:t>
            </a:r>
            <a:endParaRPr lang="da-DK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D9C6F-5EDF-98F5-203C-5F4477906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77" t="-25236" r="55504" b="76085"/>
          <a:stretch/>
        </p:blipFill>
        <p:spPr>
          <a:xfrm>
            <a:off x="-232514" y="790914"/>
            <a:ext cx="7752502" cy="26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43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5C2E3-D0D2-DCF5-293F-9717B499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build WE?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295F-0F9E-CB46-A4E8-EA5B1489C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/>
              <a:t>Next</a:t>
            </a:r>
            <a:r>
              <a:rPr lang="da-DK" b="1" dirty="0"/>
              <a:t> slides: </a:t>
            </a:r>
            <a:r>
              <a:rPr lang="da-DK" dirty="0"/>
              <a:t>common </a:t>
            </a:r>
            <a:r>
              <a:rPr lang="da-DK" dirty="0" err="1"/>
              <a:t>approaches</a:t>
            </a:r>
            <a:r>
              <a:rPr lang="da-DK" dirty="0"/>
              <a:t> to </a:t>
            </a:r>
            <a:r>
              <a:rPr lang="da-DK" dirty="0" err="1"/>
              <a:t>build</a:t>
            </a:r>
            <a:r>
              <a:rPr lang="da-DK" dirty="0"/>
              <a:t> WE and </a:t>
            </a:r>
            <a:r>
              <a:rPr lang="da-DK" dirty="0" err="1"/>
              <a:t>limitations</a:t>
            </a:r>
            <a:r>
              <a:rPr lang="da-DK" dirty="0"/>
              <a:t> in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requirements</a:t>
            </a:r>
            <a:r>
              <a:rPr lang="da-DK" dirty="0"/>
              <a:t> (</a:t>
            </a:r>
            <a:r>
              <a:rPr lang="da-DK" dirty="0" err="1"/>
              <a:t>assumptions</a:t>
            </a:r>
            <a:r>
              <a:rPr lang="da-DK" dirty="0"/>
              <a:t> and </a:t>
            </a:r>
            <a:r>
              <a:rPr lang="da-DK" dirty="0" err="1"/>
              <a:t>efficiency</a:t>
            </a:r>
            <a:r>
              <a:rPr lang="da-DK" dirty="0"/>
              <a:t>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0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EB58-3FC5-51E0-F2F3-22DB0247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from </a:t>
            </a:r>
            <a:r>
              <a:rPr lang="en-US" dirty="0" err="1"/>
              <a:t>iO</a:t>
            </a:r>
            <a:r>
              <a:rPr lang="en-US" dirty="0"/>
              <a:t> (indistinguishability obfuscation)</a:t>
            </a:r>
            <a:endParaRPr lang="da-DK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70E7D0-AAD6-1AD0-E0E4-94CA742432E2}"/>
              </a:ext>
            </a:extLst>
          </p:cNvPr>
          <p:cNvGrpSpPr/>
          <p:nvPr/>
        </p:nvGrpSpPr>
        <p:grpSpPr>
          <a:xfrm>
            <a:off x="1433512" y="1758650"/>
            <a:ext cx="10701339" cy="4997195"/>
            <a:chOff x="1433512" y="1758650"/>
            <a:chExt cx="10701339" cy="49971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4BDDBC-E42B-C3EF-37F9-80C949F2D1FB}"/>
                </a:ext>
              </a:extLst>
            </p:cNvPr>
            <p:cNvSpPr txBox="1"/>
            <p:nvPr/>
          </p:nvSpPr>
          <p:spPr>
            <a:xfrm>
              <a:off x="1433512" y="1758650"/>
              <a:ext cx="107013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Obfuscation of a program P </a:t>
              </a:r>
              <a:r>
                <a:rPr lang="en-US" sz="2400" dirty="0"/>
                <a:t>=&gt; </a:t>
              </a:r>
              <a:br>
                <a:rPr lang="en-US" sz="2400" dirty="0"/>
              </a:br>
              <a:r>
                <a:rPr lang="en-US" sz="2400" dirty="0"/>
                <a:t>      </a:t>
              </a:r>
              <a:r>
                <a:rPr lang="en-US" sz="2400" dirty="0" err="1"/>
                <a:t>Obf</a:t>
              </a:r>
              <a:r>
                <a:rPr lang="en-US" sz="2400" dirty="0"/>
                <a:t>(P), a program like P but that “hides the inner workings of P”*</a:t>
              </a:r>
              <a:endParaRPr lang="da-DK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C7876E-0CC7-7CA6-1422-5F3C9AA37AA3}"/>
                </a:ext>
              </a:extLst>
            </p:cNvPr>
            <p:cNvSpPr txBox="1"/>
            <p:nvPr/>
          </p:nvSpPr>
          <p:spPr>
            <a:xfrm>
              <a:off x="1766886" y="6386513"/>
              <a:ext cx="830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 Highly simplified and inaccurate definition for </a:t>
              </a:r>
              <a:r>
                <a:rPr lang="en-US" b="1" dirty="0" err="1"/>
                <a:t>i</a:t>
              </a:r>
              <a:r>
                <a:rPr lang="en-US" dirty="0" err="1"/>
                <a:t>O</a:t>
              </a:r>
              <a:r>
                <a:rPr lang="en-US" dirty="0"/>
                <a:t>, but that should give the idea </a:t>
              </a:r>
              <a:endParaRPr lang="da-DK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6DFE52-2BA4-22FA-FD29-99493BA020F8}"/>
              </a:ext>
            </a:extLst>
          </p:cNvPr>
          <p:cNvGrpSpPr/>
          <p:nvPr/>
        </p:nvGrpSpPr>
        <p:grpSpPr>
          <a:xfrm>
            <a:off x="106224" y="3020839"/>
            <a:ext cx="5848352" cy="504072"/>
            <a:chOff x="106224" y="3020839"/>
            <a:chExt cx="5848352" cy="504072"/>
          </a:xfrm>
        </p:grpSpPr>
        <p:pic>
          <p:nvPicPr>
            <p:cNvPr id="7" name="Picture 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E85B772-F281-727A-39E9-2FF1B7BB7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67"/>
            <a:stretch/>
          </p:blipFill>
          <p:spPr>
            <a:xfrm flipH="1">
              <a:off x="3030400" y="3020839"/>
              <a:ext cx="676302" cy="5040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98810C-442B-9603-8985-B830F4469DE9}"/>
                </a:ext>
              </a:extLst>
            </p:cNvPr>
            <p:cNvSpPr txBox="1"/>
            <p:nvPr/>
          </p:nvSpPr>
          <p:spPr>
            <a:xfrm>
              <a:off x="106224" y="3072820"/>
              <a:ext cx="584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To encrypt bit b with puzzle            consider program P:</a:t>
              </a:r>
              <a:endParaRPr lang="da-DK" sz="20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0D25DF-D29A-FBE2-5F7A-2052237D589B}"/>
              </a:ext>
            </a:extLst>
          </p:cNvPr>
          <p:cNvGrpSpPr/>
          <p:nvPr/>
        </p:nvGrpSpPr>
        <p:grpSpPr>
          <a:xfrm>
            <a:off x="795338" y="3647997"/>
            <a:ext cx="4681538" cy="1569660"/>
            <a:chOff x="1509712" y="3852784"/>
            <a:chExt cx="4681538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4CBD779-9E45-F026-F343-4CF4A1CC52C0}"/>
                    </a:ext>
                  </a:extLst>
                </p:cNvPr>
                <p:cNvSpPr txBox="1"/>
                <p:nvPr/>
              </p:nvSpPr>
              <p:spPr>
                <a:xfrm>
                  <a:off x="1509712" y="3852784"/>
                  <a:ext cx="4681538" cy="1569660"/>
                </a:xfrm>
                <a:prstGeom prst="rect">
                  <a:avLst/>
                </a:prstGeom>
                <a:noFill/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P(        ):</a:t>
                  </a:r>
                </a:p>
                <a:p>
                  <a:r>
                    <a:rPr lang="en-US" sz="2400" dirty="0"/>
                    <a:t>  if        is the witness for           then:</a:t>
                  </a:r>
                </a:p>
                <a:p>
                  <a:r>
                    <a:rPr lang="en-US" sz="2400" dirty="0"/>
                    <a:t>         return b</a:t>
                  </a:r>
                </a:p>
                <a:p>
                  <a:r>
                    <a:rPr lang="en-US" sz="2400" dirty="0"/>
                    <a:t> else</a:t>
                  </a:r>
                  <a:r>
                    <a:rPr lang="da-DK" sz="2400" dirty="0"/>
                    <a:t> return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4CBD779-9E45-F026-F343-4CF4A1CC52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712" y="3852784"/>
                  <a:ext cx="4681538" cy="1569660"/>
                </a:xfrm>
                <a:prstGeom prst="rect">
                  <a:avLst/>
                </a:prstGeom>
                <a:blipFill>
                  <a:blip r:embed="rId3"/>
                  <a:stretch>
                    <a:fillRect l="-1684" t="-2290" b="-6870"/>
                  </a:stretch>
                </a:blipFill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46FC535-6AA2-0D7A-D895-52E0F3741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7"/>
            <a:stretch/>
          </p:blipFill>
          <p:spPr>
            <a:xfrm flipH="1" flipV="1">
              <a:off x="1872279" y="3883548"/>
              <a:ext cx="500583" cy="40013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98488" lon="11602546" rev="18663927"/>
              </a:camera>
              <a:lightRig rig="threePt" dir="t"/>
            </a:scene3d>
          </p:spPr>
        </p:pic>
        <p:pic>
          <p:nvPicPr>
            <p:cNvPr id="12" name="Picture 1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87E9064-8784-55C8-1334-4C594502B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7"/>
            <a:stretch/>
          </p:blipFill>
          <p:spPr>
            <a:xfrm flipH="1" flipV="1">
              <a:off x="1910379" y="4268282"/>
              <a:ext cx="500583" cy="40013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98488" lon="11602546" rev="18663927"/>
              </a:camera>
              <a:lightRig rig="threePt" dir="t"/>
            </a:scene3d>
          </p:spPr>
        </p:pic>
        <p:pic>
          <p:nvPicPr>
            <p:cNvPr id="13" name="Picture 1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6B27100-53FF-9370-4F43-8B5122246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67"/>
            <a:stretch/>
          </p:blipFill>
          <p:spPr>
            <a:xfrm flipH="1">
              <a:off x="4591023" y="4216313"/>
              <a:ext cx="676302" cy="5040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4D50AF-FD45-A2BF-BC26-6BEC45478032}"/>
                  </a:ext>
                </a:extLst>
              </p:cNvPr>
              <p:cNvSpPr txBox="1"/>
              <p:nvPr/>
            </p:nvSpPr>
            <p:spPr>
              <a:xfrm>
                <a:off x="247649" y="5394017"/>
                <a:ext cx="5848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Ciphertext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sz="2000" dirty="0"/>
                  <a:t> is the obfuscation of P </a:t>
                </a:r>
                <a:endParaRPr lang="da-DK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4D50AF-FD45-A2BF-BC26-6BEC45478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9" y="5394017"/>
                <a:ext cx="5848352" cy="400110"/>
              </a:xfrm>
              <a:prstGeom prst="rect">
                <a:avLst/>
              </a:prstGeom>
              <a:blipFill>
                <a:blip r:embed="rId5"/>
                <a:stretch>
                  <a:fillRect l="-1147" t="-9231" b="-2769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EFC4DBF-BE21-F18B-9132-6103D85B7647}"/>
              </a:ext>
            </a:extLst>
          </p:cNvPr>
          <p:cNvSpPr txBox="1"/>
          <p:nvPr/>
        </p:nvSpPr>
        <p:spPr>
          <a:xfrm>
            <a:off x="340605" y="5794127"/>
            <a:ext cx="311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 we do to decrypt?</a:t>
            </a:r>
            <a:endParaRPr lang="da-DK" sz="20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CAA7C8-4F8C-90F8-266F-A9381FEEB05A}"/>
              </a:ext>
            </a:extLst>
          </p:cNvPr>
          <p:cNvGrpSpPr/>
          <p:nvPr/>
        </p:nvGrpSpPr>
        <p:grpSpPr>
          <a:xfrm>
            <a:off x="3527865" y="5810043"/>
            <a:ext cx="3119440" cy="400135"/>
            <a:chOff x="3527865" y="5810043"/>
            <a:chExt cx="3119440" cy="400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1DA4071-85AE-6597-BD09-B749DB0EB809}"/>
                    </a:ext>
                  </a:extLst>
                </p:cNvPr>
                <p:cNvSpPr txBox="1"/>
                <p:nvPr/>
              </p:nvSpPr>
              <p:spPr>
                <a:xfrm>
                  <a:off x="3527865" y="5810043"/>
                  <a:ext cx="31194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We run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a14:m>
                  <a:r>
                    <a:rPr lang="en-US" sz="2000" dirty="0"/>
                    <a:t>(      )</a:t>
                  </a:r>
                  <a:endParaRPr lang="da-DK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1DA4071-85AE-6597-BD09-B749DB0EB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865" y="5810043"/>
                  <a:ext cx="3119440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2153" t="-7576" b="-25758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6118A1-3738-763F-7E91-F672AECBF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7"/>
            <a:stretch/>
          </p:blipFill>
          <p:spPr>
            <a:xfrm flipH="1" flipV="1">
              <a:off x="4629768" y="5810043"/>
              <a:ext cx="500583" cy="40013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98488" lon="11602546" rev="18663927"/>
              </a:camera>
              <a:lightRig rig="threePt" dir="t"/>
            </a:scene3d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A918A35-3105-C13B-2BCF-6C1F1B8FA750}"/>
              </a:ext>
            </a:extLst>
          </p:cNvPr>
          <p:cNvSpPr txBox="1"/>
          <p:nvPr/>
        </p:nvSpPr>
        <p:spPr>
          <a:xfrm>
            <a:off x="6784181" y="3020839"/>
            <a:ext cx="5179699" cy="461665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Could we build </a:t>
            </a:r>
            <a:r>
              <a:rPr lang="en-US" sz="2400" u="sng" dirty="0" err="1"/>
              <a:t>iO</a:t>
            </a:r>
            <a:r>
              <a:rPr lang="en-US" sz="2400" u="sng" dirty="0"/>
              <a:t> till very recently?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65F6E67-2C6D-BA55-9487-74749A047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741" y="3748796"/>
            <a:ext cx="1451410" cy="13119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54CBE96-EE8E-144E-2379-A920C59272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37" y="3482504"/>
            <a:ext cx="1696540" cy="18417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EC0494A-F2D8-98E9-9409-A5AD451B93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66" y="3663487"/>
            <a:ext cx="2000249" cy="1200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28CAB-A79A-A746-B7DA-EF1F5C8157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5125" y="3956104"/>
            <a:ext cx="5136270" cy="21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C0E3-07FC-39E5-C95E-A39049FF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Forms of  Encryption</a:t>
            </a:r>
            <a:endParaRPr lang="da-DK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86F4122-18CE-1C70-DCCC-4FE8C19A1E87}"/>
              </a:ext>
            </a:extLst>
          </p:cNvPr>
          <p:cNvGrpSpPr/>
          <p:nvPr/>
        </p:nvGrpSpPr>
        <p:grpSpPr>
          <a:xfrm>
            <a:off x="2867026" y="4022816"/>
            <a:ext cx="1972500" cy="846319"/>
            <a:chOff x="2867026" y="4022816"/>
            <a:chExt cx="1972500" cy="846319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796B94E-BC80-C9CF-EB49-2DCD0A8DEA6D}"/>
                </a:ext>
              </a:extLst>
            </p:cNvPr>
            <p:cNvCxnSpPr/>
            <p:nvPr/>
          </p:nvCxnSpPr>
          <p:spPr>
            <a:xfrm>
              <a:off x="2867026" y="4581466"/>
              <a:ext cx="90963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77DE05BD-CADE-7E14-92A5-BFA69A49C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838" y="4022816"/>
              <a:ext cx="429941" cy="429941"/>
            </a:xfrm>
            <a:prstGeom prst="rect">
              <a:avLst/>
            </a:prstGeom>
            <a:pattFill prst="dkDnDiag">
              <a:fgClr>
                <a:schemeClr val="accent2"/>
              </a:fgClr>
              <a:bgClr>
                <a:schemeClr val="bg1"/>
              </a:bgClr>
            </a:pattFill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E2F641D-17B0-5402-F18E-00D40722DAFF}"/>
                </a:ext>
              </a:extLst>
            </p:cNvPr>
            <p:cNvSpPr txBox="1"/>
            <p:nvPr/>
          </p:nvSpPr>
          <p:spPr>
            <a:xfrm>
              <a:off x="3372777" y="421213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sk</a:t>
              </a:r>
              <a:endParaRPr lang="da-DK" dirty="0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1D3F644-7E34-6619-AF8B-A121531C0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052" y="4150763"/>
              <a:ext cx="914474" cy="718372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6A784BD5-24E5-2A2D-7C82-55E408653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076" y="4032962"/>
              <a:ext cx="429941" cy="429941"/>
            </a:xfrm>
            <a:prstGeom prst="rect">
              <a:avLst/>
            </a:prstGeom>
            <a:pattFill prst="dkDnDiag">
              <a:fgClr>
                <a:schemeClr val="accent2"/>
              </a:fgClr>
              <a:bgClr>
                <a:schemeClr val="bg1"/>
              </a:bgClr>
            </a:pattFill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3FC8FE-3744-FC6E-4AED-DA371F0AB6F7}"/>
                </a:ext>
              </a:extLst>
            </p:cNvPr>
            <p:cNvSpPr txBox="1"/>
            <p:nvPr/>
          </p:nvSpPr>
          <p:spPr>
            <a:xfrm>
              <a:off x="3368015" y="422228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sk</a:t>
              </a:r>
              <a:endParaRPr lang="da-DK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7EFA068-A633-D2CF-E264-5BCC096732EE}"/>
              </a:ext>
            </a:extLst>
          </p:cNvPr>
          <p:cNvGrpSpPr/>
          <p:nvPr/>
        </p:nvGrpSpPr>
        <p:grpSpPr>
          <a:xfrm>
            <a:off x="8620126" y="4100511"/>
            <a:ext cx="2001789" cy="840141"/>
            <a:chOff x="8620126" y="4100511"/>
            <a:chExt cx="2001789" cy="840141"/>
          </a:xfrm>
        </p:grpSpPr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965CFEE-74B2-E7A6-0DAD-D70AC9E0D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7"/>
            <a:stretch/>
          </p:blipFill>
          <p:spPr>
            <a:xfrm flipH="1" flipV="1">
              <a:off x="8715991" y="4100511"/>
              <a:ext cx="500583" cy="400135"/>
            </a:xfrm>
            <a:prstGeom prst="rect">
              <a:avLst/>
            </a:prstGeom>
            <a:pattFill prst="dkDnDiag">
              <a:fgClr>
                <a:schemeClr val="bg1"/>
              </a:fgClr>
              <a:bgClr>
                <a:schemeClr val="accent2">
                  <a:lumMod val="60000"/>
                  <a:lumOff val="40000"/>
                </a:schemeClr>
              </a:bgClr>
            </a:pattFill>
            <a:ln>
              <a:noFill/>
            </a:ln>
            <a:scene3d>
              <a:camera prst="orthographicFront">
                <a:rot lat="98488" lon="11602546" rev="18663927"/>
              </a:camera>
              <a:lightRig rig="threePt" dir="t"/>
            </a:scene3d>
          </p:spPr>
        </p:pic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9928F06-889E-F4D3-891A-731AD344953E}"/>
                </a:ext>
              </a:extLst>
            </p:cNvPr>
            <p:cNvCxnSpPr/>
            <p:nvPr/>
          </p:nvCxnSpPr>
          <p:spPr>
            <a:xfrm>
              <a:off x="8620126" y="4590932"/>
              <a:ext cx="90963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D8252F0-5026-E1DA-5677-C3A48EA64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7441" y="4222280"/>
              <a:ext cx="914474" cy="718372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7A04E9C-13B3-B08D-D27F-644ACB0C3E65}"/>
              </a:ext>
            </a:extLst>
          </p:cNvPr>
          <p:cNvGrpSpPr/>
          <p:nvPr/>
        </p:nvGrpSpPr>
        <p:grpSpPr>
          <a:xfrm>
            <a:off x="5965475" y="2075415"/>
            <a:ext cx="4254979" cy="4137335"/>
            <a:chOff x="5965475" y="2075415"/>
            <a:chExt cx="4254979" cy="413733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12CC475-27DB-2E52-A66E-5FB65CD23E35}"/>
                </a:ext>
              </a:extLst>
            </p:cNvPr>
            <p:cNvGrpSpPr/>
            <p:nvPr/>
          </p:nvGrpSpPr>
          <p:grpSpPr>
            <a:xfrm>
              <a:off x="6605353" y="2075415"/>
              <a:ext cx="1920414" cy="2891977"/>
              <a:chOff x="6605353" y="2075415"/>
              <a:chExt cx="1920414" cy="289197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61D8C31-7A46-F22A-0CBE-959C6E589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5353" y="2075415"/>
                <a:ext cx="914474" cy="718372"/>
              </a:xfrm>
              <a:prstGeom prst="rect">
                <a:avLst/>
              </a:prstGeom>
            </p:spPr>
          </p:pic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31C137EF-C901-C4F9-1C00-CBEB0C6728A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994664" y="3020311"/>
                <a:ext cx="1145848" cy="764049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A07F784-11EC-D70A-600E-37455A01D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468129" y="3975260"/>
                <a:ext cx="719487" cy="772261"/>
              </a:xfrm>
              <a:prstGeom prst="rect">
                <a:avLst/>
              </a:prstGeom>
            </p:spPr>
          </p:pic>
          <p:pic>
            <p:nvPicPr>
              <p:cNvPr id="59" name="Picture 58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5983398D-148D-AACE-09C4-6178210E8F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467"/>
              <a:stretch/>
            </p:blipFill>
            <p:spPr>
              <a:xfrm flipH="1">
                <a:off x="7416663" y="2843501"/>
                <a:ext cx="676302" cy="504072"/>
              </a:xfrm>
              <a:prstGeom prst="rect">
                <a:avLst/>
              </a:prstGeom>
            </p:spPr>
          </p:pic>
          <p:pic>
            <p:nvPicPr>
              <p:cNvPr id="60" name="Picture 59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6713F9DC-654B-62C6-310D-EF74393B24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467"/>
              <a:stretch/>
            </p:blipFill>
            <p:spPr>
              <a:xfrm flipH="1">
                <a:off x="7849465" y="4463320"/>
                <a:ext cx="676302" cy="504072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CD132D2-F9A8-BE34-51B2-DE9A18D0C7AF}"/>
                </a:ext>
              </a:extLst>
            </p:cNvPr>
            <p:cNvSpPr txBox="1"/>
            <p:nvPr/>
          </p:nvSpPr>
          <p:spPr>
            <a:xfrm>
              <a:off x="5965475" y="5566419"/>
              <a:ext cx="4254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Witness Encryption</a:t>
              </a:r>
              <a:br>
                <a:rPr lang="en-US" dirty="0"/>
              </a:br>
              <a:r>
                <a:rPr lang="en-US" dirty="0"/>
                <a:t>(WE)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440A4F3-5223-AF97-8ABE-1A003C10D37F}"/>
              </a:ext>
            </a:extLst>
          </p:cNvPr>
          <p:cNvGrpSpPr/>
          <p:nvPr/>
        </p:nvGrpSpPr>
        <p:grpSpPr>
          <a:xfrm>
            <a:off x="323131" y="2143124"/>
            <a:ext cx="4254979" cy="4106215"/>
            <a:chOff x="323131" y="2143124"/>
            <a:chExt cx="4254979" cy="410621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67373A7-EC06-E44F-63E3-6B90C4DD23D2}"/>
                </a:ext>
              </a:extLst>
            </p:cNvPr>
            <p:cNvGrpSpPr/>
            <p:nvPr/>
          </p:nvGrpSpPr>
          <p:grpSpPr>
            <a:xfrm>
              <a:off x="1949449" y="2868743"/>
              <a:ext cx="1021687" cy="626543"/>
              <a:chOff x="2444162" y="2646525"/>
              <a:chExt cx="1021687" cy="626543"/>
            </a:xfrm>
          </p:grpSpPr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ECD608A3-D3ED-7853-58BF-965861BF2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4162" y="2646525"/>
                <a:ext cx="429941" cy="429941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1CEC2D-F718-2975-FE43-3F03E4180F49}"/>
                  </a:ext>
                </a:extLst>
              </p:cNvPr>
              <p:cNvSpPr txBox="1"/>
              <p:nvPr/>
            </p:nvSpPr>
            <p:spPr>
              <a:xfrm>
                <a:off x="2551449" y="290373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pk</a:t>
                </a:r>
                <a:endParaRPr lang="da-DK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C61C03E-21C1-B974-A875-7665CEE61EA4}"/>
                </a:ext>
              </a:extLst>
            </p:cNvPr>
            <p:cNvGrpSpPr/>
            <p:nvPr/>
          </p:nvGrpSpPr>
          <p:grpSpPr>
            <a:xfrm>
              <a:off x="323131" y="2143124"/>
              <a:ext cx="4254979" cy="4106215"/>
              <a:chOff x="323131" y="2143124"/>
              <a:chExt cx="4254979" cy="4106215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80C0A0AC-FF73-98D7-FC2A-91F154A69762}"/>
                  </a:ext>
                </a:extLst>
              </p:cNvPr>
              <p:cNvGrpSpPr/>
              <p:nvPr/>
            </p:nvGrpSpPr>
            <p:grpSpPr>
              <a:xfrm>
                <a:off x="1099902" y="2143124"/>
                <a:ext cx="1627612" cy="2867635"/>
                <a:chOff x="1099902" y="2143124"/>
                <a:chExt cx="1627612" cy="2867635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2F727971-8AE7-E7E6-5966-BD98523312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9902" y="2143124"/>
                  <a:ext cx="914474" cy="718372"/>
                </a:xfrm>
                <a:prstGeom prst="rect">
                  <a:avLst/>
                </a:prstGeom>
              </p:spPr>
            </p:pic>
            <p:cxnSp>
              <p:nvCxnSpPr>
                <p:cNvPr id="46" name="Connector: Elbow 45">
                  <a:extLst>
                    <a:ext uri="{FF2B5EF4-FFF2-40B4-BE49-F238E27FC236}">
                      <a16:creationId xmlns:a16="http://schemas.microsoft.com/office/drawing/2014/main" id="{42473C26-AF07-B475-19CF-678D45C7B0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511555" y="3088020"/>
                  <a:ext cx="1145848" cy="764049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9123806-D33A-0A8E-F40F-6D9513F8100A}"/>
                    </a:ext>
                  </a:extLst>
                </p:cNvPr>
                <p:cNvGrpSpPr/>
                <p:nvPr/>
              </p:nvGrpSpPr>
              <p:grpSpPr>
                <a:xfrm>
                  <a:off x="1853960" y="4096588"/>
                  <a:ext cx="873554" cy="914171"/>
                  <a:chOff x="2003515" y="4606234"/>
                  <a:chExt cx="873554" cy="914171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A175CE67-2E0D-7222-F278-51EF426BDC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flipH="1">
                    <a:off x="2003515" y="4606234"/>
                    <a:ext cx="719487" cy="772261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 descr="Icon&#10;&#10;Description automatically generated">
                    <a:extLst>
                      <a:ext uri="{FF2B5EF4-FFF2-40B4-BE49-F238E27FC236}">
                        <a16:creationId xmlns:a16="http://schemas.microsoft.com/office/drawing/2014/main" id="{DF55656C-29FE-0666-E18A-4DC09D06A6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47776" y="5091112"/>
                    <a:ext cx="429293" cy="429293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BE68C99-7CCB-6A29-A351-5981C9C072A1}"/>
                  </a:ext>
                </a:extLst>
              </p:cNvPr>
              <p:cNvSpPr txBox="1"/>
              <p:nvPr/>
            </p:nvSpPr>
            <p:spPr>
              <a:xfrm>
                <a:off x="323131" y="5603008"/>
                <a:ext cx="42549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Public Key Encryption</a:t>
                </a:r>
                <a:br>
                  <a:rPr lang="en-US" dirty="0"/>
                </a:br>
                <a:r>
                  <a:rPr lang="en-US" dirty="0"/>
                  <a:t>(PKE)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11F12B9-B74A-DDA0-B794-06DFE2B225CC}"/>
              </a:ext>
            </a:extLst>
          </p:cNvPr>
          <p:cNvGrpSpPr/>
          <p:nvPr/>
        </p:nvGrpSpPr>
        <p:grpSpPr>
          <a:xfrm>
            <a:off x="7538451" y="2483453"/>
            <a:ext cx="3460601" cy="1613683"/>
            <a:chOff x="7538451" y="2483453"/>
            <a:chExt cx="3460601" cy="161368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3EA2585-AAA0-3908-D615-1A21C9FD3AE5}"/>
                </a:ext>
              </a:extLst>
            </p:cNvPr>
            <p:cNvSpPr txBox="1"/>
            <p:nvPr/>
          </p:nvSpPr>
          <p:spPr>
            <a:xfrm>
              <a:off x="7538451" y="2483453"/>
              <a:ext cx="270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e.g., the Riemann Hypothesis</a:t>
              </a:r>
              <a:endParaRPr lang="da-DK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008B7D2-AF20-AC35-DD7A-7564D44F0D96}"/>
                </a:ext>
              </a:extLst>
            </p:cNvPr>
            <p:cNvSpPr txBox="1"/>
            <p:nvPr/>
          </p:nvSpPr>
          <p:spPr>
            <a:xfrm>
              <a:off x="8294952" y="3450805"/>
              <a:ext cx="270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e.g., a </a:t>
              </a:r>
              <a:r>
                <a:rPr lang="en-US" u="sng" dirty="0"/>
                <a:t>proof</a:t>
              </a:r>
              <a:r>
                <a:rPr lang="en-US" dirty="0"/>
                <a:t> for the Riemann Hypothesis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35461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8D85-0C44-8340-A268-01DED2F9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from Multilinear Maps (GGHR)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63634-62E6-6601-7ED6-B6F53869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38" y="2052734"/>
            <a:ext cx="9542557" cy="2092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33245-6F61-27B8-548B-A0EB761F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418" y="4145277"/>
            <a:ext cx="7624665" cy="15679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24819-B4B9-9D81-C58C-0C42276A1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570" y="3175112"/>
            <a:ext cx="58061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5EE6-20F0-E466-DB06-45F24158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from still unexplored algebraic structures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0F4BB-77C7-6E4A-26CE-B093D015E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7" y="1690688"/>
            <a:ext cx="5551713" cy="4473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D3BD4-99E2-60A0-C8DF-A86135AD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20" y="1828350"/>
            <a:ext cx="4782715" cy="46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DEEC-FD40-ADE9-EC65-9F2C2058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from other complexity-theoretic conjectures + Generic Group Model</a:t>
            </a:r>
            <a:endParaRPr lang="da-D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8E7006-6DE2-F5A4-4962-B3D3F69E5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893" y="1925162"/>
            <a:ext cx="9054215" cy="169219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F0D6D-E43F-CCA0-D37A-80CA1DD83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51" y="4401133"/>
            <a:ext cx="10767694" cy="17097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375266C-F1A3-07D1-10E4-4E54BA55FB12}"/>
              </a:ext>
            </a:extLst>
          </p:cNvPr>
          <p:cNvGrpSpPr/>
          <p:nvPr/>
        </p:nvGrpSpPr>
        <p:grpSpPr>
          <a:xfrm>
            <a:off x="4076700" y="5763948"/>
            <a:ext cx="5547826" cy="951946"/>
            <a:chOff x="4076700" y="5763948"/>
            <a:chExt cx="5547826" cy="9519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89A840-8948-2B0C-7E03-90C6C9847F27}"/>
                </a:ext>
              </a:extLst>
            </p:cNvPr>
            <p:cNvSpPr txBox="1"/>
            <p:nvPr/>
          </p:nvSpPr>
          <p:spPr>
            <a:xfrm>
              <a:off x="5708001" y="6069563"/>
              <a:ext cx="3916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Non trivial strengthening of what is known on the </a:t>
              </a:r>
              <a:r>
                <a:rPr lang="en-US" dirty="0" err="1"/>
                <a:t>GapMDP</a:t>
              </a:r>
              <a:r>
                <a:rPr lang="en-US" dirty="0"/>
                <a:t> problem</a:t>
              </a:r>
              <a:endParaRPr lang="da-DK" dirty="0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6714EC7-2F6E-CB20-5ECA-B5964ED01E91}"/>
                </a:ext>
              </a:extLst>
            </p:cNvPr>
            <p:cNvCxnSpPr>
              <a:cxnSpLocks/>
            </p:cNvCxnSpPr>
            <p:nvPr/>
          </p:nvCxnSpPr>
          <p:spPr>
            <a:xfrm>
              <a:off x="4076700" y="5763948"/>
              <a:ext cx="1571626" cy="45112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49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5079-3BDE-B23F-8411-37B02905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hope?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46B03-9A52-612E-7904-D07161E24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16"/>
          <a:stretch/>
        </p:blipFill>
        <p:spPr>
          <a:xfrm>
            <a:off x="109537" y="2162439"/>
            <a:ext cx="11598027" cy="253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23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331C-418A-814D-FD5F-BE2801D9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A3BBD-1930-F157-FA81-DC57C73B9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So far: </a:t>
            </a:r>
            <a:r>
              <a:rPr lang="en-US" dirty="0">
                <a:sym typeface="Wingdings" panose="05000000000000000000" pitchFamily="2" charset="2"/>
              </a:rPr>
              <a:t>(general-purpose) WE is a hard problem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More direct constructions are not on a secure ground yet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Indirect approaches may be paying in efficiency / requiring more than what we need</a:t>
            </a:r>
          </a:p>
          <a:p>
            <a:r>
              <a:rPr lang="da-DK" b="1" dirty="0" err="1"/>
              <a:t>Next</a:t>
            </a:r>
            <a:r>
              <a:rPr lang="da-DK" b="1" dirty="0"/>
              <a:t>:</a:t>
            </a:r>
            <a:r>
              <a:rPr lang="da-DK" dirty="0"/>
              <a:t> But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achieve</a:t>
            </a:r>
            <a:r>
              <a:rPr lang="da-DK" dirty="0"/>
              <a:t> </a:t>
            </a:r>
            <a:r>
              <a:rPr lang="da-DK" dirty="0" err="1"/>
              <a:t>weaker</a:t>
            </a:r>
            <a:r>
              <a:rPr lang="da-DK" dirty="0"/>
              <a:t> WE-s and </a:t>
            </a:r>
            <a:r>
              <a:rPr lang="da-DK" dirty="0" err="1"/>
              <a:t>retain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of the </a:t>
            </a:r>
            <a:r>
              <a:rPr lang="da-DK" dirty="0" err="1"/>
              <a:t>applications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saw</a:t>
            </a:r>
            <a:r>
              <a:rPr lang="da-DK" dirty="0"/>
              <a:t> so far?</a:t>
            </a:r>
          </a:p>
          <a:p>
            <a:pPr lvl="1"/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look in </a:t>
            </a:r>
            <a:r>
              <a:rPr lang="da-DK" dirty="0" err="1"/>
              <a:t>particular</a:t>
            </a:r>
            <a:r>
              <a:rPr lang="da-DK" dirty="0"/>
              <a:t> at </a:t>
            </a:r>
            <a:r>
              <a:rPr lang="da-DK" dirty="0" err="1"/>
              <a:t>mrNISC</a:t>
            </a:r>
            <a:r>
              <a:rPr lang="da-DK" dirty="0"/>
              <a:t> (</a:t>
            </a:r>
            <a:r>
              <a:rPr lang="da-DK" dirty="0" err="1"/>
              <a:t>reusable</a:t>
            </a:r>
            <a:r>
              <a:rPr lang="da-DK" dirty="0"/>
              <a:t> non-</a:t>
            </a:r>
            <a:r>
              <a:rPr lang="da-DK" dirty="0" err="1"/>
              <a:t>interactive</a:t>
            </a:r>
            <a:r>
              <a:rPr lang="da-DK" dirty="0"/>
              <a:t> MPC)</a:t>
            </a:r>
          </a:p>
          <a:p>
            <a:pPr lvl="1"/>
            <a:r>
              <a:rPr lang="da-DK" dirty="0"/>
              <a:t>1) [BL20] and ”WE for </a:t>
            </a:r>
            <a:r>
              <a:rPr lang="da-DK" dirty="0" err="1"/>
              <a:t>NIZKs</a:t>
            </a:r>
            <a:r>
              <a:rPr lang="da-DK" dirty="0"/>
              <a:t> over </a:t>
            </a:r>
            <a:r>
              <a:rPr lang="da-DK" dirty="0" err="1"/>
              <a:t>commitments</a:t>
            </a:r>
            <a:r>
              <a:rPr lang="da-DK" dirty="0"/>
              <a:t>”</a:t>
            </a:r>
          </a:p>
          <a:p>
            <a:pPr lvl="1"/>
            <a:r>
              <a:rPr lang="da-DK" dirty="0"/>
              <a:t>2)</a:t>
            </a:r>
            <a:r>
              <a:rPr lang="da-DK" b="1" dirty="0"/>
              <a:t> [C</a:t>
            </a:r>
            <a:r>
              <a:rPr lang="da-DK" dirty="0"/>
              <a:t>FK22] and ”WE for </a:t>
            </a:r>
            <a:r>
              <a:rPr lang="da-DK" dirty="0" err="1"/>
              <a:t>succinct</a:t>
            </a:r>
            <a:r>
              <a:rPr lang="da-DK" dirty="0"/>
              <a:t> </a:t>
            </a:r>
            <a:r>
              <a:rPr lang="da-DK" dirty="0" err="1"/>
              <a:t>functional</a:t>
            </a:r>
            <a:r>
              <a:rPr lang="da-DK" dirty="0"/>
              <a:t> </a:t>
            </a:r>
            <a:r>
              <a:rPr lang="da-DK" dirty="0" err="1"/>
              <a:t>commitments</a:t>
            </a:r>
            <a:r>
              <a:rPr lang="da-DK" dirty="0"/>
              <a:t>”</a:t>
            </a:r>
          </a:p>
          <a:p>
            <a:pPr lvl="2"/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efficiency</a:t>
            </a:r>
            <a:r>
              <a:rPr lang="da-DK" dirty="0"/>
              <a:t> plus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applications</a:t>
            </a: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77849-411B-D530-C66A-062202CD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07" y="4563074"/>
            <a:ext cx="622185" cy="611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52D92-7FBA-0670-6948-0456D31B3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6" y="5443127"/>
            <a:ext cx="657224" cy="3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4274-5BCB-774C-5871-44FD4300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[BL20]: WE for NIZKs over Commitments</a:t>
            </a:r>
            <a:endParaRPr lang="da-DK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38D08-7DDB-3720-23F8-876C12DA9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170" y="1829398"/>
            <a:ext cx="1687455" cy="16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0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95D6-D663-14B9-603A-C4CEA69A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“for NIZKs”? … “Over commitments”?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863CC-0343-AFA1-F63D-A9F06005D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thing at the time</a:t>
            </a:r>
            <a:r>
              <a:rPr lang="da-DK" dirty="0"/>
              <a:t>; </a:t>
            </a:r>
            <a:r>
              <a:rPr lang="da-DK" dirty="0" err="1"/>
              <a:t>let’s</a:t>
            </a:r>
            <a:r>
              <a:rPr lang="da-DK" dirty="0"/>
              <a:t> have a:</a:t>
            </a:r>
          </a:p>
          <a:p>
            <a:pPr marL="914400" lvl="1" indent="-457200">
              <a:buAutoNum type="arabicParenR"/>
            </a:pPr>
            <a:r>
              <a:rPr lang="da-DK" dirty="0" err="1"/>
              <a:t>Brush</a:t>
            </a:r>
            <a:r>
              <a:rPr lang="da-DK" dirty="0"/>
              <a:t> up over </a:t>
            </a:r>
            <a:r>
              <a:rPr lang="da-DK" dirty="0" err="1"/>
              <a:t>NIZKs</a:t>
            </a:r>
            <a:r>
              <a:rPr lang="da-DK" dirty="0"/>
              <a:t> and </a:t>
            </a:r>
            <a:r>
              <a:rPr lang="da-DK" dirty="0" err="1"/>
              <a:t>commitments</a:t>
            </a:r>
            <a:endParaRPr lang="da-DK" dirty="0"/>
          </a:p>
          <a:p>
            <a:pPr marL="914400" lvl="1" indent="-457200">
              <a:buAutoNum type="arabicParenR"/>
            </a:pPr>
            <a:r>
              <a:rPr lang="da-DK" dirty="0"/>
              <a:t>Look at WE in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setting</a:t>
            </a:r>
            <a:endParaRPr lang="da-DK" dirty="0"/>
          </a:p>
          <a:p>
            <a:pPr marL="914400" lvl="1" indent="-457200">
              <a:buAutoNum type="arabicParenR"/>
            </a:pPr>
            <a:r>
              <a:rPr lang="da-DK" dirty="0"/>
              <a:t>Look at </a:t>
            </a:r>
            <a:r>
              <a:rPr lang="da-DK" dirty="0" err="1"/>
              <a:t>how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build</a:t>
            </a:r>
            <a:r>
              <a:rPr lang="da-DK" dirty="0"/>
              <a:t> </a:t>
            </a:r>
            <a:r>
              <a:rPr lang="da-DK" dirty="0" err="1"/>
              <a:t>them</a:t>
            </a:r>
            <a:r>
              <a:rPr lang="da-DK" dirty="0"/>
              <a:t> (from standard </a:t>
            </a:r>
            <a:r>
              <a:rPr lang="da-DK" dirty="0" err="1"/>
              <a:t>assumptions</a:t>
            </a:r>
            <a:r>
              <a:rPr lang="da-DK" dirty="0"/>
              <a:t>)</a:t>
            </a:r>
          </a:p>
          <a:p>
            <a:pPr marL="914400" lvl="1" indent="-457200">
              <a:buAutoNum type="arabicParenR"/>
            </a:pPr>
            <a:r>
              <a:rPr lang="da-DK" strike="sngStrike" dirty="0"/>
              <a:t>Look at </a:t>
            </a:r>
            <a:r>
              <a:rPr lang="da-DK" strike="sngStrike" dirty="0" err="1"/>
              <a:t>how</a:t>
            </a:r>
            <a:r>
              <a:rPr lang="da-DK" strike="sngStrike" dirty="0"/>
              <a:t> </a:t>
            </a:r>
            <a:r>
              <a:rPr lang="da-DK" strike="sngStrike" dirty="0" err="1"/>
              <a:t>they</a:t>
            </a:r>
            <a:r>
              <a:rPr lang="da-DK" strike="sngStrike" dirty="0"/>
              <a:t> </a:t>
            </a:r>
            <a:r>
              <a:rPr lang="da-DK" strike="sngStrike" dirty="0" err="1"/>
              <a:t>come</a:t>
            </a:r>
            <a:r>
              <a:rPr lang="da-DK" strike="sngStrike" dirty="0"/>
              <a:t> up in MPC </a:t>
            </a:r>
            <a:r>
              <a:rPr lang="da-DK" strike="sngStrike" dirty="0" err="1"/>
              <a:t>round</a:t>
            </a:r>
            <a:r>
              <a:rPr lang="da-DK" strike="sngStrike" dirty="0"/>
              <a:t> </a:t>
            </a:r>
            <a:r>
              <a:rPr lang="da-DK" strike="sngStrike" dirty="0" err="1"/>
              <a:t>collapse</a:t>
            </a:r>
            <a:endParaRPr lang="da-DK" strike="sngStrike" dirty="0"/>
          </a:p>
          <a:p>
            <a:pPr marL="914400" lvl="2" indent="0">
              <a:buNone/>
            </a:pPr>
            <a:r>
              <a:rPr lang="da-DK" dirty="0" err="1"/>
              <a:t>Unfortunately</a:t>
            </a:r>
            <a:r>
              <a:rPr lang="da-DK" dirty="0"/>
              <a:t> </a:t>
            </a:r>
            <a:r>
              <a:rPr lang="da-DK" dirty="0" err="1"/>
              <a:t>too</a:t>
            </a:r>
            <a:r>
              <a:rPr lang="da-DK" dirty="0"/>
              <a:t> </a:t>
            </a:r>
            <a:r>
              <a:rPr lang="da-DK" dirty="0" err="1"/>
              <a:t>messy</a:t>
            </a:r>
            <a:r>
              <a:rPr lang="da-DK" dirty="0"/>
              <a:t>; </a:t>
            </a:r>
            <a:r>
              <a:rPr lang="da-DK" dirty="0" err="1"/>
              <a:t>You’ll</a:t>
            </a:r>
            <a:r>
              <a:rPr lang="da-DK" dirty="0"/>
              <a:t> have to </a:t>
            </a:r>
            <a:r>
              <a:rPr lang="da-DK" dirty="0" err="1"/>
              <a:t>take</a:t>
            </a:r>
            <a:r>
              <a:rPr lang="da-DK" dirty="0"/>
              <a:t>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word</a:t>
            </a:r>
            <a:r>
              <a:rPr lang="da-DK" dirty="0"/>
              <a:t> for it.</a:t>
            </a:r>
          </a:p>
        </p:txBody>
      </p:sp>
    </p:spTree>
    <p:extLst>
      <p:ext uri="{BB962C8B-B14F-4D97-AF65-F5344CB8AC3E}">
        <p14:creationId xmlns:p14="http://schemas.microsoft.com/office/powerpoint/2010/main" val="27353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CD8-76A5-0B76-7FFE-7BF3B0DE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NIZK: Non-Interactive Zero-Knowledge </a:t>
            </a:r>
            <a:r>
              <a:rPr lang="en-US" u="sng" dirty="0"/>
              <a:t>Proofs</a:t>
            </a:r>
            <a:endParaRPr lang="da-DK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2B4B8-9302-761B-1B14-B0B879741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9" y="2761671"/>
            <a:ext cx="937597" cy="1334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DE93D3-E364-69FB-3D88-33B204405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13" y="2713752"/>
            <a:ext cx="994195" cy="1430496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6F1E7917-27F0-3AD4-2E33-6DA62A8BE7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7"/>
          <a:stretch/>
        </p:blipFill>
        <p:spPr>
          <a:xfrm flipH="1">
            <a:off x="5499677" y="2044997"/>
            <a:ext cx="897253" cy="668755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D351249F-C5C9-16E9-9BC8-4BC9519B3B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7"/>
          <a:stretch/>
        </p:blipFill>
        <p:spPr>
          <a:xfrm flipH="1" flipV="1">
            <a:off x="2794695" y="2933615"/>
            <a:ext cx="500583" cy="40013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98488" lon="11602546" rev="18663927"/>
            </a:camera>
            <a:lightRig rig="threePt" dir="t"/>
          </a:scene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783AB8-6702-4172-E8EE-B238C82C233D}"/>
              </a:ext>
            </a:extLst>
          </p:cNvPr>
          <p:cNvSpPr txBox="1"/>
          <p:nvPr/>
        </p:nvSpPr>
        <p:spPr>
          <a:xfrm>
            <a:off x="1985962" y="40900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15282-6794-8ED9-3D03-1A61DA138D67}"/>
              </a:ext>
            </a:extLst>
          </p:cNvPr>
          <p:cNvSpPr txBox="1"/>
          <p:nvPr/>
        </p:nvSpPr>
        <p:spPr>
          <a:xfrm>
            <a:off x="9354443" y="40900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Verifier</a:t>
            </a:r>
            <a:endParaRPr lang="da-DK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9001B3-05B4-185F-C593-C9586B47633A}"/>
              </a:ext>
            </a:extLst>
          </p:cNvPr>
          <p:cNvGrpSpPr/>
          <p:nvPr/>
        </p:nvGrpSpPr>
        <p:grpSpPr>
          <a:xfrm>
            <a:off x="3524250" y="3314615"/>
            <a:ext cx="4848225" cy="707886"/>
            <a:chOff x="3524250" y="3314615"/>
            <a:chExt cx="4848225" cy="70788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F97FE16-6A84-F727-6C82-464ADF0C0FD3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50" y="3781426"/>
              <a:ext cx="48482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0EF042B-68CA-FA00-D8F4-E5C2100DB394}"/>
                    </a:ext>
                  </a:extLst>
                </p:cNvPr>
                <p:cNvSpPr txBox="1"/>
                <p:nvPr/>
              </p:nvSpPr>
              <p:spPr>
                <a:xfrm>
                  <a:off x="5653087" y="3314615"/>
                  <a:ext cx="345416" cy="7078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oMath>
                    </m:oMathPara>
                  </a14:m>
                  <a:endParaRPr lang="en-US" sz="2800" b="0" dirty="0"/>
                </a:p>
                <a:p>
                  <a:endParaRPr lang="da-DK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0EF042B-68CA-FA00-D8F4-E5C2100DB3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087" y="3314615"/>
                  <a:ext cx="345416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DB80EE-AAEC-5835-0FD0-268A5DD41D83}"/>
              </a:ext>
            </a:extLst>
          </p:cNvPr>
          <p:cNvSpPr txBox="1"/>
          <p:nvPr/>
        </p:nvSpPr>
        <p:spPr>
          <a:xfrm>
            <a:off x="2752352" y="4763973"/>
            <a:ext cx="786326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Proof convinces Verifier that there </a:t>
            </a:r>
            <a:r>
              <a:rPr lang="en-US" b="1" dirty="0"/>
              <a:t>exists</a:t>
            </a:r>
            <a:r>
              <a:rPr lang="en-US" dirty="0"/>
              <a:t> a solution to the puzzle (soundness)</a:t>
            </a:r>
            <a:br>
              <a:rPr lang="en-US" dirty="0"/>
            </a:br>
            <a:r>
              <a:rPr lang="en-US" dirty="0"/>
              <a:t>without leaking it (zero-knowledge). 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35463D-8400-3763-6CFD-4104DAED7262}"/>
                  </a:ext>
                </a:extLst>
              </p:cNvPr>
              <p:cNvSpPr txBox="1"/>
              <p:nvPr/>
            </p:nvSpPr>
            <p:spPr>
              <a:xfrm>
                <a:off x="2794694" y="5553777"/>
                <a:ext cx="7453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Soundness more in detail:</a:t>
                </a:r>
                <a:r>
                  <a:rPr lang="en-US" dirty="0"/>
                  <a:t> if there </a:t>
                </a:r>
                <a:r>
                  <a:rPr lang="en-US" u="sng" dirty="0"/>
                  <a:t>exists</a:t>
                </a:r>
                <a:r>
                  <a:rPr lang="en-US" dirty="0"/>
                  <a:t> no solution then there </a:t>
                </a:r>
                <a:r>
                  <a:rPr lang="en-US" u="sng" dirty="0"/>
                  <a:t>exists</a:t>
                </a:r>
                <a:r>
                  <a:rPr lang="en-US" dirty="0"/>
                  <a:t> no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a-DK" b="1" dirty="0"/>
                  <a:t> </a:t>
                </a:r>
                <a:r>
                  <a:rPr lang="da-DK" dirty="0" err="1"/>
                  <a:t>that</a:t>
                </a:r>
                <a:r>
                  <a:rPr lang="da-DK" dirty="0"/>
                  <a:t> </a:t>
                </a:r>
                <a:r>
                  <a:rPr lang="da-DK" dirty="0" err="1"/>
                  <a:t>can</a:t>
                </a:r>
                <a:r>
                  <a:rPr lang="da-DK" dirty="0"/>
                  <a:t> </a:t>
                </a:r>
                <a:r>
                  <a:rPr lang="da-DK" dirty="0" err="1"/>
                  <a:t>convince</a:t>
                </a:r>
                <a:r>
                  <a:rPr lang="da-DK" dirty="0"/>
                  <a:t> a </a:t>
                </a:r>
                <a:r>
                  <a:rPr lang="da-DK" dirty="0" err="1"/>
                  <a:t>verifier</a:t>
                </a:r>
                <a:r>
                  <a:rPr lang="da-DK" dirty="0"/>
                  <a:t> (with </a:t>
                </a:r>
                <a:r>
                  <a:rPr lang="da-DK" dirty="0" err="1"/>
                  <a:t>significant</a:t>
                </a:r>
                <a:r>
                  <a:rPr lang="da-DK" dirty="0"/>
                  <a:t> </a:t>
                </a:r>
                <a:r>
                  <a:rPr lang="da-DK" dirty="0" err="1"/>
                  <a:t>probability</a:t>
                </a:r>
                <a:r>
                  <a:rPr lang="da-DK" dirty="0"/>
                  <a:t>).</a:t>
                </a:r>
                <a:endParaRPr lang="da-DK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35463D-8400-3763-6CFD-4104DAED7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694" y="5553777"/>
                <a:ext cx="7453591" cy="646331"/>
              </a:xfrm>
              <a:prstGeom prst="rect">
                <a:avLst/>
              </a:prstGeom>
              <a:blipFill>
                <a:blip r:embed="rId7"/>
                <a:stretch>
                  <a:fillRect l="-654" t="-4717" b="-1415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8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CD8-76A5-0B76-7FFE-7BF3B0DE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491"/>
            <a:ext cx="10515600" cy="1325563"/>
          </a:xfrm>
        </p:spPr>
        <p:txBody>
          <a:bodyPr/>
          <a:lstStyle/>
          <a:p>
            <a:r>
              <a:rPr lang="en-US" dirty="0"/>
              <a:t>NIZKs over Commitments*</a:t>
            </a:r>
            <a:endParaRPr lang="da-DK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2B4B8-9302-761B-1B14-B0B879741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9" y="2761671"/>
            <a:ext cx="937597" cy="1334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DE93D3-E364-69FB-3D88-33B204405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13" y="2713752"/>
            <a:ext cx="994195" cy="1430496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6F1E7917-27F0-3AD4-2E33-6DA62A8BE7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7"/>
          <a:stretch/>
        </p:blipFill>
        <p:spPr>
          <a:xfrm flipH="1">
            <a:off x="5871152" y="1763405"/>
            <a:ext cx="897253" cy="668755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D351249F-C5C9-16E9-9BC8-4BC9519B3B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7"/>
          <a:stretch/>
        </p:blipFill>
        <p:spPr>
          <a:xfrm flipH="1" flipV="1">
            <a:off x="2794695" y="2933615"/>
            <a:ext cx="500583" cy="40013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98488" lon="11602546" rev="18663927"/>
            </a:camera>
            <a:lightRig rig="threePt" dir="t"/>
          </a:scene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783AB8-6702-4172-E8EE-B238C82C233D}"/>
              </a:ext>
            </a:extLst>
          </p:cNvPr>
          <p:cNvSpPr txBox="1"/>
          <p:nvPr/>
        </p:nvSpPr>
        <p:spPr>
          <a:xfrm>
            <a:off x="1985962" y="40900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15282-6794-8ED9-3D03-1A61DA138D67}"/>
              </a:ext>
            </a:extLst>
          </p:cNvPr>
          <p:cNvSpPr txBox="1"/>
          <p:nvPr/>
        </p:nvSpPr>
        <p:spPr>
          <a:xfrm>
            <a:off x="9354443" y="40900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Verifier</a:t>
            </a:r>
            <a:endParaRPr lang="da-DK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9001B3-05B4-185F-C593-C9586B47633A}"/>
              </a:ext>
            </a:extLst>
          </p:cNvPr>
          <p:cNvGrpSpPr/>
          <p:nvPr/>
        </p:nvGrpSpPr>
        <p:grpSpPr>
          <a:xfrm>
            <a:off x="3524250" y="3314615"/>
            <a:ext cx="4848225" cy="707886"/>
            <a:chOff x="3524250" y="3314615"/>
            <a:chExt cx="4848225" cy="70788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F97FE16-6A84-F727-6C82-464ADF0C0FD3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50" y="3781426"/>
              <a:ext cx="48482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0EF042B-68CA-FA00-D8F4-E5C2100DB394}"/>
                    </a:ext>
                  </a:extLst>
                </p:cNvPr>
                <p:cNvSpPr txBox="1"/>
                <p:nvPr/>
              </p:nvSpPr>
              <p:spPr>
                <a:xfrm>
                  <a:off x="5653087" y="3314615"/>
                  <a:ext cx="345416" cy="7078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oMath>
                    </m:oMathPara>
                  </a14:m>
                  <a:endParaRPr lang="en-US" sz="2800" b="0" dirty="0"/>
                </a:p>
                <a:p>
                  <a:endParaRPr lang="da-DK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0EF042B-68CA-FA00-D8F4-E5C2100DB3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087" y="3314615"/>
                  <a:ext cx="345416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15EDC7-CF58-45CA-980C-9BD92AED6C95}"/>
              </a:ext>
            </a:extLst>
          </p:cNvPr>
          <p:cNvSpPr txBox="1"/>
          <p:nvPr/>
        </p:nvSpPr>
        <p:spPr>
          <a:xfrm>
            <a:off x="4832039" y="217674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endParaRPr lang="da-DK" sz="2400" baseline="-25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FE6FA1-6796-79BD-EA9D-CED1C82D35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2" b="11740"/>
          <a:stretch/>
        </p:blipFill>
        <p:spPr>
          <a:xfrm>
            <a:off x="4654425" y="1697791"/>
            <a:ext cx="689494" cy="63319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B467C0-21E8-629C-4A22-B28ACDA1AA54}"/>
              </a:ext>
            </a:extLst>
          </p:cNvPr>
          <p:cNvCxnSpPr>
            <a:cxnSpLocks/>
          </p:cNvCxnSpPr>
          <p:nvPr/>
        </p:nvCxnSpPr>
        <p:spPr>
          <a:xfrm>
            <a:off x="3925566" y="2014390"/>
            <a:ext cx="72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41094F-D1B5-08CC-FE5E-3AE2198CF7DF}"/>
              </a:ext>
            </a:extLst>
          </p:cNvPr>
          <p:cNvGrpSpPr/>
          <p:nvPr/>
        </p:nvGrpSpPr>
        <p:grpSpPr>
          <a:xfrm>
            <a:off x="1158982" y="1715774"/>
            <a:ext cx="2782972" cy="646331"/>
            <a:chOff x="1507023" y="1654399"/>
            <a:chExt cx="2782972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AC8FDC-91B4-A660-F691-886701999011}"/>
                </a:ext>
              </a:extLst>
            </p:cNvPr>
            <p:cNvSpPr txBox="1"/>
            <p:nvPr/>
          </p:nvSpPr>
          <p:spPr>
            <a:xfrm>
              <a:off x="1507023" y="1654399"/>
              <a:ext cx="2782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alleged commitment to </a:t>
              </a:r>
            </a:p>
            <a:p>
              <a:r>
                <a:rPr lang="en-US" dirty="0"/>
                <a:t>(perfectly binding)</a:t>
              </a:r>
              <a:endParaRPr lang="da-DK" dirty="0"/>
            </a:p>
          </p:txBody>
        </p: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3BFA490-54FB-7AED-4496-748B917F5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7"/>
            <a:stretch/>
          </p:blipFill>
          <p:spPr>
            <a:xfrm flipH="1" flipV="1">
              <a:off x="3754171" y="1685763"/>
              <a:ext cx="411124" cy="328627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98488" lon="11602546" rev="18663927"/>
              </a:camera>
              <a:lightRig rig="threePt" dir="t"/>
            </a:scene3d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5539767-B220-8561-F929-D4CF9C8F70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71" y="2859158"/>
            <a:ext cx="569842" cy="569842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E877C0F-591C-1A7E-49A1-6628509BCB79}"/>
              </a:ext>
            </a:extLst>
          </p:cNvPr>
          <p:cNvCxnSpPr>
            <a:cxnSpLocks/>
          </p:cNvCxnSpPr>
          <p:nvPr/>
        </p:nvCxnSpPr>
        <p:spPr>
          <a:xfrm flipV="1">
            <a:off x="995363" y="3333750"/>
            <a:ext cx="297208" cy="447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93FECF3-EA1D-01CD-B06F-40B4CFE652AA}"/>
              </a:ext>
            </a:extLst>
          </p:cNvPr>
          <p:cNvSpPr txBox="1"/>
          <p:nvPr/>
        </p:nvSpPr>
        <p:spPr>
          <a:xfrm>
            <a:off x="-43268" y="3781426"/>
            <a:ext cx="1592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Opening</a:t>
            </a:r>
            <a:br>
              <a:rPr lang="en-US" dirty="0"/>
            </a:br>
            <a:r>
              <a:rPr lang="en-US" dirty="0"/>
              <a:t> for commitment C</a:t>
            </a:r>
            <a:endParaRPr lang="da-DK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DEA28CF-3F36-248C-093D-09ECDCD408EB}"/>
              </a:ext>
            </a:extLst>
          </p:cNvPr>
          <p:cNvGrpSpPr/>
          <p:nvPr/>
        </p:nvGrpSpPr>
        <p:grpSpPr>
          <a:xfrm>
            <a:off x="2752352" y="4763973"/>
            <a:ext cx="7863260" cy="835406"/>
            <a:chOff x="2752352" y="4763973"/>
            <a:chExt cx="7863260" cy="8354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DB80EE-AAEC-5835-0FD0-268A5DD41D83}"/>
                </a:ext>
              </a:extLst>
            </p:cNvPr>
            <p:cNvSpPr txBox="1"/>
            <p:nvPr/>
          </p:nvSpPr>
          <p:spPr>
            <a:xfrm>
              <a:off x="2752352" y="4763973"/>
              <a:ext cx="7863260" cy="64633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Proof convinces Verifier that there </a:t>
              </a:r>
              <a:r>
                <a:rPr lang="en-US" b="1" dirty="0"/>
                <a:t>exists</a:t>
              </a:r>
              <a:r>
                <a:rPr lang="en-US" dirty="0"/>
                <a:t> a solution       to the puzzle </a:t>
              </a:r>
              <a:r>
                <a:rPr lang="en-US" b="1" dirty="0"/>
                <a:t>AND </a:t>
              </a:r>
              <a:r>
                <a:rPr lang="en-US" dirty="0" err="1"/>
                <a:t>and</a:t>
              </a:r>
              <a:r>
                <a:rPr lang="en-US" dirty="0"/>
                <a:t> opening          such that          +          =&gt;</a:t>
              </a:r>
              <a:endParaRPr lang="da-DK" b="1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E5243C-EC7B-9070-B68E-C07902B3428B}"/>
                </a:ext>
              </a:extLst>
            </p:cNvPr>
            <p:cNvGrpSpPr/>
            <p:nvPr/>
          </p:nvGrpSpPr>
          <p:grpSpPr>
            <a:xfrm>
              <a:off x="3612170" y="4802066"/>
              <a:ext cx="4356098" cy="797313"/>
              <a:chOff x="3612170" y="4802066"/>
              <a:chExt cx="4356098" cy="797313"/>
            </a:xfrm>
          </p:grpSpPr>
          <p:pic>
            <p:nvPicPr>
              <p:cNvPr id="38" name="Picture 37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42B1F5F1-1B8F-4E55-4DE3-87EF398BAE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67"/>
              <a:stretch/>
            </p:blipFill>
            <p:spPr>
              <a:xfrm flipH="1" flipV="1">
                <a:off x="7557144" y="4802066"/>
                <a:ext cx="411124" cy="328627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98488" lon="11602546" rev="18663927"/>
                </a:camera>
                <a:lightRig rig="threePt" dir="t"/>
              </a:scene3d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22929C8-C7EE-86F8-E23C-A1B4EE0264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92" b="11740"/>
              <a:stretch/>
            </p:blipFill>
            <p:spPr>
              <a:xfrm>
                <a:off x="5623248" y="5062853"/>
                <a:ext cx="531480" cy="48808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B5A15FB-58D2-FE1C-8FC1-F64F53AA3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2170" y="5113328"/>
                <a:ext cx="486051" cy="48605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61DFA282-38D9-E99D-E8BF-761E3FA37C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67"/>
              <a:stretch/>
            </p:blipFill>
            <p:spPr>
              <a:xfrm flipH="1" flipV="1">
                <a:off x="6432714" y="5081677"/>
                <a:ext cx="411124" cy="328627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98488" lon="11602546" rev="18663927"/>
                </a:camera>
                <a:lightRig rig="threePt" dir="t"/>
              </a:scene3d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27A5435-AB5B-9599-25CD-2C8B11584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6213" y="5081677"/>
                <a:ext cx="486051" cy="48605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6A2E8B1-FF0B-494A-943F-E4B25DAA6379}"/>
              </a:ext>
            </a:extLst>
          </p:cNvPr>
          <p:cNvGrpSpPr/>
          <p:nvPr/>
        </p:nvGrpSpPr>
        <p:grpSpPr>
          <a:xfrm>
            <a:off x="2794694" y="5553777"/>
            <a:ext cx="7453591" cy="926626"/>
            <a:chOff x="2794694" y="5553777"/>
            <a:chExt cx="7453591" cy="92662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35463D-8400-3763-6CFD-4104DAED7262}"/>
                </a:ext>
              </a:extLst>
            </p:cNvPr>
            <p:cNvSpPr txBox="1"/>
            <p:nvPr/>
          </p:nvSpPr>
          <p:spPr>
            <a:xfrm>
              <a:off x="2794694" y="5553777"/>
              <a:ext cx="7453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Note: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Perfect binding is crucial if  we are using proofs  (rather than arguments)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Commitment and proof can be as large as </a:t>
              </a:r>
              <a:endParaRPr lang="da-DK" dirty="0"/>
            </a:p>
          </p:txBody>
        </p: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553B4B9-E75D-7411-6DFE-B4CDE17E5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7"/>
            <a:stretch/>
          </p:blipFill>
          <p:spPr>
            <a:xfrm flipH="1" flipV="1">
              <a:off x="7035155" y="6151776"/>
              <a:ext cx="411124" cy="328627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98488" lon="11602546" rev="18663927"/>
              </a:camera>
              <a:lightRig rig="threePt" dir="t"/>
            </a:scene3d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47D3BB7-9C75-7EDB-7EE7-416BAD7609B1}"/>
              </a:ext>
            </a:extLst>
          </p:cNvPr>
          <p:cNvSpPr txBox="1"/>
          <p:nvPr/>
        </p:nvSpPr>
        <p:spPr>
          <a:xfrm>
            <a:off x="10140" y="6546116"/>
            <a:ext cx="474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This is also basically a CP-NIZK in </a:t>
            </a:r>
            <a:r>
              <a:rPr lang="en-US" sz="1400" dirty="0" err="1"/>
              <a:t>LegoSNARK</a:t>
            </a:r>
            <a:r>
              <a:rPr lang="en-US" sz="1400" dirty="0"/>
              <a:t> lingo [</a:t>
            </a:r>
            <a:r>
              <a:rPr lang="en-US" sz="1400" b="1" dirty="0"/>
              <a:t>C</a:t>
            </a:r>
            <a:r>
              <a:rPr lang="en-US" sz="1400" dirty="0"/>
              <a:t>FQ19]</a:t>
            </a:r>
            <a:endParaRPr lang="da-DK" sz="1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31886A-A750-566B-8E3D-0A8D591B49D5}"/>
              </a:ext>
            </a:extLst>
          </p:cNvPr>
          <p:cNvSpPr/>
          <p:nvPr/>
        </p:nvSpPr>
        <p:spPr>
          <a:xfrm>
            <a:off x="1158982" y="1697791"/>
            <a:ext cx="2705262" cy="7113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09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A165-989D-CBB7-EA9B-22CB40AF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for NIZKs over commitments</a:t>
            </a: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60086-D604-DB83-63BF-B7BD99D1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576" y="273983"/>
            <a:ext cx="1533525" cy="150784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FE1DB7D-B5FF-27A5-F7D7-6FE7D48EC603}"/>
              </a:ext>
            </a:extLst>
          </p:cNvPr>
          <p:cNvGrpSpPr/>
          <p:nvPr/>
        </p:nvGrpSpPr>
        <p:grpSpPr>
          <a:xfrm>
            <a:off x="-102025" y="2096508"/>
            <a:ext cx="6035504" cy="5237973"/>
            <a:chOff x="-51947" y="2096508"/>
            <a:chExt cx="6035504" cy="52379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76D0C50-2733-31DA-4938-5122D17B5116}"/>
                </a:ext>
              </a:extLst>
            </p:cNvPr>
            <p:cNvGrpSpPr/>
            <p:nvPr/>
          </p:nvGrpSpPr>
          <p:grpSpPr>
            <a:xfrm>
              <a:off x="-51947" y="5191181"/>
              <a:ext cx="5882569" cy="2143300"/>
              <a:chOff x="6053578" y="4814943"/>
              <a:chExt cx="5882569" cy="21433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ontent Placeholder 2">
                    <a:extLst>
                      <a:ext uri="{FF2B5EF4-FFF2-40B4-BE49-F238E27FC236}">
                        <a16:creationId xmlns:a16="http://schemas.microsoft.com/office/drawing/2014/main" id="{8145F53B-C3A1-811E-57E0-E43C3E0CB50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053578" y="5230276"/>
                    <a:ext cx="5882569" cy="1727967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∀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𝑝𝑢𝑧𝑧𝑙𝑒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𝑤𝑖𝑡h𝑜𝑢𝑡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𝑠𝑜𝑙𝑢𝑡𝑖𝑜𝑛</m:t>
                          </m:r>
                        </m:oMath>
                      </m:oMathPara>
                    </a14:m>
                    <a:endParaRPr lang="en-US" sz="2400" b="0" i="1" dirty="0">
                      <a:latin typeface="Cambria Math" panose="02040503050406030204" pitchFamily="18" charset="0"/>
                    </a:endParaRPr>
                  </a:p>
                  <a:p>
                    <a:pPr marL="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𝐸𝑛𝑐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, 0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𝑊𝐸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𝐸𝑛𝑐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  <a:p>
                    <a:endParaRPr lang="da-DK" sz="2400" dirty="0"/>
                  </a:p>
                </p:txBody>
              </p:sp>
            </mc:Choice>
            <mc:Fallback xmlns="">
              <p:sp>
                <p:nvSpPr>
                  <p:cNvPr id="19" name="Content Placeholder 2">
                    <a:extLst>
                      <a:ext uri="{FF2B5EF4-FFF2-40B4-BE49-F238E27FC236}">
                        <a16:creationId xmlns:a16="http://schemas.microsoft.com/office/drawing/2014/main" id="{8145F53B-C3A1-811E-57E0-E43C3E0CB5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3578" y="5230276"/>
                    <a:ext cx="5882569" cy="172796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8C539F-AF4C-FB39-CCC6-6BB1F9C30145}"/>
                  </a:ext>
                </a:extLst>
              </p:cNvPr>
              <p:cNvSpPr txBox="1"/>
              <p:nvPr/>
            </p:nvSpPr>
            <p:spPr>
              <a:xfrm>
                <a:off x="6800160" y="4814943"/>
                <a:ext cx="1241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Security</a:t>
                </a:r>
                <a:endParaRPr lang="da-DK" sz="2000" b="1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794DB2D-4FD5-B48F-9973-89A5E538DA17}"/>
                </a:ext>
              </a:extLst>
            </p:cNvPr>
            <p:cNvGrpSpPr/>
            <p:nvPr/>
          </p:nvGrpSpPr>
          <p:grpSpPr>
            <a:xfrm>
              <a:off x="505463" y="2096508"/>
              <a:ext cx="5478094" cy="4337529"/>
              <a:chOff x="488972" y="2080335"/>
              <a:chExt cx="5478094" cy="433752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504D39E-2438-938E-5574-8E47654BCA7D}"/>
                  </a:ext>
                </a:extLst>
              </p:cNvPr>
              <p:cNvGrpSpPr/>
              <p:nvPr/>
            </p:nvGrpSpPr>
            <p:grpSpPr>
              <a:xfrm>
                <a:off x="488972" y="2080335"/>
                <a:ext cx="5478094" cy="2907386"/>
                <a:chOff x="6618310" y="1690688"/>
                <a:chExt cx="5478094" cy="29073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Content Placeholder 2">
                      <a:extLst>
                        <a:ext uri="{FF2B5EF4-FFF2-40B4-BE49-F238E27FC236}">
                          <a16:creationId xmlns:a16="http://schemas.microsoft.com/office/drawing/2014/main" id="{78088D94-C764-4928-35F4-CB5B5A5D3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075510" y="2870107"/>
                      <a:ext cx="5020894" cy="1727967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𝑊𝐸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𝐸𝑛𝑐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oMath>
                      </a14:m>
                      <a:endParaRPr lang="en-US" dirty="0"/>
                    </a:p>
                    <a:p>
                      <a:r>
                        <a:rPr lang="en-US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𝑊𝐸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𝐷𝑒𝑐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,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a14:m>
                      <a:endParaRPr lang="en-US" dirty="0"/>
                    </a:p>
                    <a:p>
                      <a:endParaRPr lang="en-US" dirty="0"/>
                    </a:p>
                    <a:p>
                      <a:endParaRPr lang="da-DK" dirty="0"/>
                    </a:p>
                  </p:txBody>
                </p:sp>
              </mc:Choice>
              <mc:Fallback xmlns="">
                <p:sp>
                  <p:nvSpPr>
                    <p:cNvPr id="37" name="Content Placeholder 2">
                      <a:extLst>
                        <a:ext uri="{FF2B5EF4-FFF2-40B4-BE49-F238E27FC236}">
                          <a16:creationId xmlns:a16="http://schemas.microsoft.com/office/drawing/2014/main" id="{78088D94-C764-4928-35F4-CB5B5A5D32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75510" y="2870107"/>
                      <a:ext cx="5020894" cy="172796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187" t="-49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a-D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9D430927-F2DA-F75B-6E9C-27F0238BE3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8160999" y="1690688"/>
                  <a:ext cx="719487" cy="77226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Shape&#10;&#10;Description automatically generated with low confidence">
                  <a:extLst>
                    <a:ext uri="{FF2B5EF4-FFF2-40B4-BE49-F238E27FC236}">
                      <a16:creationId xmlns:a16="http://schemas.microsoft.com/office/drawing/2014/main" id="{CADEADB5-6F1E-D405-BE73-CCDACDF2A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5467"/>
                <a:stretch/>
              </p:blipFill>
              <p:spPr>
                <a:xfrm flipH="1">
                  <a:off x="8542335" y="2178748"/>
                  <a:ext cx="676302" cy="504072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C014EBF-D420-58C1-412C-B8D1347A926C}"/>
                    </a:ext>
                  </a:extLst>
                </p:cNvPr>
                <p:cNvSpPr txBox="1"/>
                <p:nvPr/>
              </p:nvSpPr>
              <p:spPr>
                <a:xfrm>
                  <a:off x="6618310" y="2548364"/>
                  <a:ext cx="914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Syntax</a:t>
                  </a:r>
                  <a:endParaRPr lang="da-DK" sz="2000" b="1" dirty="0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8A5F7B-2770-FAC5-92B6-59348647248E}"/>
                  </a:ext>
                </a:extLst>
              </p:cNvPr>
              <p:cNvSpPr txBox="1"/>
              <p:nvPr/>
            </p:nvSpPr>
            <p:spPr>
              <a:xfrm>
                <a:off x="2889338" y="2283850"/>
                <a:ext cx="201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Standard WE</a:t>
                </a:r>
                <a:endParaRPr lang="da-DK" dirty="0"/>
              </a:p>
            </p:txBody>
          </p:sp>
          <p:pic>
            <p:nvPicPr>
              <p:cNvPr id="32" name="Picture 31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CE6679A7-73EF-CBCA-EB3A-5A1C599CF8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467"/>
              <a:stretch/>
            </p:blipFill>
            <p:spPr>
              <a:xfrm flipH="1">
                <a:off x="2664485" y="3110323"/>
                <a:ext cx="897253" cy="668755"/>
              </a:xfrm>
              <a:prstGeom prst="rect">
                <a:avLst/>
              </a:prstGeom>
            </p:spPr>
          </p:pic>
          <p:pic>
            <p:nvPicPr>
              <p:cNvPr id="33" name="Picture 3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36CA4209-32FD-B1AB-6730-76809FA73D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67"/>
              <a:stretch/>
            </p:blipFill>
            <p:spPr>
              <a:xfrm flipH="1" flipV="1">
                <a:off x="2792511" y="3750838"/>
                <a:ext cx="500583" cy="40013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98488" lon="11602546" rev="18663927"/>
                </a:camera>
                <a:lightRig rig="threePt" dir="t"/>
              </a:scene3d>
            </p:spPr>
          </p:pic>
          <p:pic>
            <p:nvPicPr>
              <p:cNvPr id="34" name="Picture 33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10436B51-A95D-C2E4-1EAC-AD424CFCB0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467"/>
              <a:stretch/>
            </p:blipFill>
            <p:spPr>
              <a:xfrm flipH="1">
                <a:off x="1861087" y="5501247"/>
                <a:ext cx="727504" cy="542235"/>
              </a:xfrm>
              <a:prstGeom prst="rect">
                <a:avLst/>
              </a:prstGeom>
            </p:spPr>
          </p:pic>
          <p:pic>
            <p:nvPicPr>
              <p:cNvPr id="35" name="Picture 34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7C85E9ED-A2D2-7F6E-DEAD-B36528517F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467"/>
              <a:stretch/>
            </p:blipFill>
            <p:spPr>
              <a:xfrm flipH="1">
                <a:off x="1705172" y="5875629"/>
                <a:ext cx="727504" cy="542235"/>
              </a:xfrm>
              <a:prstGeom prst="rect">
                <a:avLst/>
              </a:prstGeom>
            </p:spPr>
          </p:pic>
          <p:pic>
            <p:nvPicPr>
              <p:cNvPr id="36" name="Picture 35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00C44EE6-E8EA-1854-FBD1-DCBCEA6DC4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467"/>
              <a:stretch/>
            </p:blipFill>
            <p:spPr>
              <a:xfrm flipH="1">
                <a:off x="4137873" y="5875628"/>
                <a:ext cx="727504" cy="542235"/>
              </a:xfrm>
              <a:prstGeom prst="rect">
                <a:avLst/>
              </a:prstGeom>
            </p:spPr>
          </p:pic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0FF9B51-C3E6-267D-FA91-2CB9C8474E9E}"/>
              </a:ext>
            </a:extLst>
          </p:cNvPr>
          <p:cNvGrpSpPr/>
          <p:nvPr/>
        </p:nvGrpSpPr>
        <p:grpSpPr>
          <a:xfrm>
            <a:off x="6452960" y="2250637"/>
            <a:ext cx="5478094" cy="2907386"/>
            <a:chOff x="6438291" y="2246488"/>
            <a:chExt cx="5478094" cy="29073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685488C-6725-53FE-C190-D8084664A2C7}"/>
                </a:ext>
              </a:extLst>
            </p:cNvPr>
            <p:cNvGrpSpPr/>
            <p:nvPr/>
          </p:nvGrpSpPr>
          <p:grpSpPr>
            <a:xfrm>
              <a:off x="6438291" y="2246488"/>
              <a:ext cx="5478094" cy="2907386"/>
              <a:chOff x="488972" y="2080335"/>
              <a:chExt cx="5478094" cy="290738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03B31FA-5532-1684-40A8-950E3B2C11C4}"/>
                  </a:ext>
                </a:extLst>
              </p:cNvPr>
              <p:cNvGrpSpPr/>
              <p:nvPr/>
            </p:nvGrpSpPr>
            <p:grpSpPr>
              <a:xfrm>
                <a:off x="488972" y="2080335"/>
                <a:ext cx="5478094" cy="2907386"/>
                <a:chOff x="6618310" y="1690688"/>
                <a:chExt cx="5478094" cy="29073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ontent Placeholder 2">
                      <a:extLst>
                        <a:ext uri="{FF2B5EF4-FFF2-40B4-BE49-F238E27FC236}">
                          <a16:creationId xmlns:a16="http://schemas.microsoft.com/office/drawing/2014/main" id="{2A3DC677-BF8C-A5FC-AE8E-3CB8685E3550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075510" y="2870107"/>
                      <a:ext cx="5020894" cy="1727967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dirty="0"/>
                        <a:t>WE.Com(       ) </a:t>
                      </a:r>
                      <a14:m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oMath>
                      </a14:m>
                      <a:endParaRPr lang="en-US" dirty="0"/>
                    </a:p>
                    <a:p>
                      <a:r>
                        <a:rPr lang="en-US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𝑊𝐸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𝐸𝑛𝑐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,       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oMath>
                      </a14:m>
                      <a:endParaRPr lang="en-US" dirty="0"/>
                    </a:p>
                    <a:p>
                      <a:r>
                        <a:rPr lang="en-US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𝑊𝐸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𝐷𝑒𝑐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,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a14:m>
                      <a:endParaRPr lang="en-US" dirty="0"/>
                    </a:p>
                    <a:p>
                      <a:endParaRPr lang="en-US" dirty="0"/>
                    </a:p>
                    <a:p>
                      <a:endParaRPr lang="da-DK" dirty="0"/>
                    </a:p>
                  </p:txBody>
                </p:sp>
              </mc:Choice>
              <mc:Fallback xmlns="">
                <p:sp>
                  <p:nvSpPr>
                    <p:cNvPr id="14" name="Content Placeholder 2">
                      <a:extLst>
                        <a:ext uri="{FF2B5EF4-FFF2-40B4-BE49-F238E27FC236}">
                          <a16:creationId xmlns:a16="http://schemas.microsoft.com/office/drawing/2014/main" id="{2A3DC677-BF8C-A5FC-AE8E-3CB8685E355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75510" y="2870107"/>
                      <a:ext cx="5020894" cy="172796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187" t="-60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a-D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F326D009-6A1C-B15B-3C0D-9228B8C798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8160999" y="1690688"/>
                  <a:ext cx="719487" cy="772261"/>
                </a:xfrm>
                <a:prstGeom prst="rect">
                  <a:avLst/>
                </a:prstGeom>
              </p:spPr>
            </p:pic>
            <p:pic>
              <p:nvPicPr>
                <p:cNvPr id="16" name="Picture 15" descr="Shape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C7D3D8A-7AB0-6415-D39C-5D910902EB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5467"/>
                <a:stretch/>
              </p:blipFill>
              <p:spPr>
                <a:xfrm flipH="1">
                  <a:off x="8542335" y="2178748"/>
                  <a:ext cx="676302" cy="504072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F5A2BC2-0D51-432A-A152-D18CF48CBFD1}"/>
                    </a:ext>
                  </a:extLst>
                </p:cNvPr>
                <p:cNvSpPr txBox="1"/>
                <p:nvPr/>
              </p:nvSpPr>
              <p:spPr>
                <a:xfrm>
                  <a:off x="6618310" y="2548364"/>
                  <a:ext cx="914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Syntax</a:t>
                  </a:r>
                  <a:endParaRPr lang="da-DK" sz="2000" b="1" dirty="0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2E9327-D0D6-189A-C0EF-C56C64AE4A07}"/>
                  </a:ext>
                </a:extLst>
              </p:cNvPr>
              <p:cNvSpPr txBox="1"/>
              <p:nvPr/>
            </p:nvSpPr>
            <p:spPr>
              <a:xfrm>
                <a:off x="3622837" y="2263184"/>
                <a:ext cx="20169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for NIZK over commitments</a:t>
                </a:r>
                <a:endParaRPr lang="da-DK" dirty="0"/>
              </a:p>
            </p:txBody>
          </p:sp>
          <p:pic>
            <p:nvPicPr>
              <p:cNvPr id="22" name="Picture 21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E63ECFF-5590-CF42-4D5B-7AED4EF0D1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467"/>
              <a:stretch/>
            </p:blipFill>
            <p:spPr>
              <a:xfrm flipH="1">
                <a:off x="3138078" y="3632737"/>
                <a:ext cx="897253" cy="668755"/>
              </a:xfrm>
              <a:prstGeom prst="rect">
                <a:avLst/>
              </a:prstGeom>
            </p:spPr>
          </p:pic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933FCFC-8D77-E362-C2A5-05AC73DDE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2" b="11740"/>
            <a:stretch/>
          </p:blipFill>
          <p:spPr>
            <a:xfrm>
              <a:off x="8876957" y="2740744"/>
              <a:ext cx="581151" cy="53370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7CF5EBE-ABA4-BD6F-8FCC-116031DED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3803" y="2344158"/>
              <a:ext cx="556603" cy="547282"/>
            </a:xfrm>
            <a:prstGeom prst="rect">
              <a:avLst/>
            </a:prstGeom>
          </p:spPr>
        </p:pic>
        <p:pic>
          <p:nvPicPr>
            <p:cNvPr id="46" name="Picture 4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69A94B7-630E-8C2C-A30A-8B5203E90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7"/>
            <a:stretch/>
          </p:blipFill>
          <p:spPr>
            <a:xfrm flipH="1" flipV="1">
              <a:off x="8613196" y="3439063"/>
              <a:ext cx="500583" cy="40013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98488" lon="11602546" rev="18663927"/>
              </a:camera>
              <a:lightRig rig="threePt" dir="t"/>
            </a:scene3d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CF9BCE0-4971-E023-342C-089D01977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2" b="11740"/>
            <a:stretch/>
          </p:blipFill>
          <p:spPr>
            <a:xfrm>
              <a:off x="9536024" y="3427146"/>
              <a:ext cx="584506" cy="53678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FE18229-7AD8-229B-6358-BBB3B9EDD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2" b="11740"/>
            <a:stretch/>
          </p:blipFill>
          <p:spPr>
            <a:xfrm>
              <a:off x="8659264" y="3944074"/>
              <a:ext cx="584506" cy="53678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EA582C7-2C22-722F-F437-F1E3A13E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5782" y="3425907"/>
              <a:ext cx="569842" cy="569842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2853372-B4E9-FE8E-5498-DE0CA9F46ADC}"/>
              </a:ext>
            </a:extLst>
          </p:cNvPr>
          <p:cNvGrpSpPr/>
          <p:nvPr/>
        </p:nvGrpSpPr>
        <p:grpSpPr>
          <a:xfrm>
            <a:off x="6110998" y="5075507"/>
            <a:ext cx="5917683" cy="2080683"/>
            <a:chOff x="6110998" y="5075507"/>
            <a:chExt cx="5917683" cy="2080683"/>
          </a:xfrm>
        </p:grpSpPr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47A1596E-4188-26A9-ACCC-A1451E6AE8CD}"/>
                </a:ext>
              </a:extLst>
            </p:cNvPr>
            <p:cNvSpPr txBox="1">
              <a:spLocks/>
            </p:cNvSpPr>
            <p:nvPr/>
          </p:nvSpPr>
          <p:spPr>
            <a:xfrm>
              <a:off x="6146112" y="5428223"/>
              <a:ext cx="5882569" cy="17279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b="1" dirty="0"/>
                <a:t>Let</a:t>
              </a:r>
              <a:r>
                <a:rPr lang="en-US" sz="2400" dirty="0"/>
                <a:t> </a:t>
              </a:r>
              <a:r>
                <a:rPr lang="en-US" sz="2400" dirty="0" err="1">
                  <a:highlight>
                    <a:srgbClr val="FFFF00"/>
                  </a:highlight>
                </a:rPr>
                <a:t>ct</a:t>
              </a:r>
              <a:r>
                <a:rPr lang="en-US" sz="2400" dirty="0"/>
                <a:t> be a ciphertext encrypted </a:t>
              </a:r>
              <a:r>
                <a:rPr lang="en-US" sz="2400" dirty="0" err="1"/>
                <a:t>w.r.t.</a:t>
              </a:r>
              <a:r>
                <a:rPr lang="en-US" sz="2400" dirty="0"/>
                <a:t> </a:t>
              </a:r>
              <a:r>
                <a:rPr lang="en-US" sz="2400" dirty="0">
                  <a:highlight>
                    <a:srgbClr val="FFFF00"/>
                  </a:highlight>
                </a:rPr>
                <a:t>property P </a:t>
              </a:r>
              <a:r>
                <a:rPr lang="en-US" sz="2400" dirty="0"/>
                <a:t>and </a:t>
              </a:r>
              <a:r>
                <a:rPr lang="en-US" sz="2400" dirty="0">
                  <a:highlight>
                    <a:srgbClr val="FFFF00"/>
                  </a:highlight>
                </a:rPr>
                <a:t>commitment cm = Com(D),     </a:t>
              </a:r>
              <a:r>
                <a:rPr lang="en-US" sz="2400" b="1" dirty="0"/>
                <a:t>if </a:t>
              </a:r>
              <a:r>
                <a:rPr lang="en-US" sz="2400" dirty="0">
                  <a:highlight>
                    <a:srgbClr val="FFFF00"/>
                  </a:highlight>
                </a:rPr>
                <a:t>P(D)</a:t>
              </a:r>
              <a:r>
                <a:rPr lang="en-US" sz="2400" dirty="0"/>
                <a:t> </a:t>
              </a:r>
              <a:r>
                <a:rPr lang="en-US" sz="2400" b="1" dirty="0"/>
                <a:t>is false then</a:t>
              </a:r>
              <a:r>
                <a:rPr lang="en-US" sz="2400" dirty="0"/>
                <a:t> the ciphertext leaks nothing about the plaintext.</a:t>
              </a:r>
              <a:endParaRPr lang="da-DK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ED464E-4064-5C16-5F21-921A1001807A}"/>
                </a:ext>
              </a:extLst>
            </p:cNvPr>
            <p:cNvSpPr txBox="1"/>
            <p:nvPr/>
          </p:nvSpPr>
          <p:spPr>
            <a:xfrm>
              <a:off x="6110998" y="5075507"/>
              <a:ext cx="1241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Security</a:t>
              </a:r>
              <a:endParaRPr lang="da-DK" sz="2000" b="1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500B1DA-B5C3-3119-0C1D-7D7AE7A01951}"/>
              </a:ext>
            </a:extLst>
          </p:cNvPr>
          <p:cNvGrpSpPr/>
          <p:nvPr/>
        </p:nvGrpSpPr>
        <p:grpSpPr>
          <a:xfrm>
            <a:off x="363518" y="4702955"/>
            <a:ext cx="8420640" cy="835406"/>
            <a:chOff x="378981" y="4973533"/>
            <a:chExt cx="8420640" cy="83540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68B2B32-A3BF-586A-875C-D44F19377C24}"/>
                </a:ext>
              </a:extLst>
            </p:cNvPr>
            <p:cNvGrpSpPr/>
            <p:nvPr/>
          </p:nvGrpSpPr>
          <p:grpSpPr>
            <a:xfrm>
              <a:off x="378981" y="4973533"/>
              <a:ext cx="7863260" cy="835406"/>
              <a:chOff x="317069" y="1395859"/>
              <a:chExt cx="7863260" cy="83540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1EAED7-BB21-5530-070F-254859C0659B}"/>
                  </a:ext>
                </a:extLst>
              </p:cNvPr>
              <p:cNvSpPr txBox="1"/>
              <p:nvPr/>
            </p:nvSpPr>
            <p:spPr>
              <a:xfrm>
                <a:off x="317069" y="1395859"/>
                <a:ext cx="786326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Proof convinces Verifier that there </a:t>
                </a:r>
                <a:r>
                  <a:rPr lang="en-US" b="1" dirty="0"/>
                  <a:t>exists</a:t>
                </a:r>
                <a:r>
                  <a:rPr lang="en-US" dirty="0"/>
                  <a:t> a solution       to the puzzle </a:t>
                </a:r>
                <a:r>
                  <a:rPr lang="en-US" b="1" dirty="0"/>
                  <a:t>AND </a:t>
                </a:r>
                <a:r>
                  <a:rPr lang="en-US" dirty="0" err="1"/>
                  <a:t>and</a:t>
                </a:r>
                <a:r>
                  <a:rPr lang="en-US" dirty="0"/>
                  <a:t> opening          such that          +          =&gt;</a:t>
                </a:r>
                <a:endParaRPr lang="da-DK" b="1" dirty="0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4074EF0-FC21-4DC3-FDDC-25D2BFF05E5F}"/>
                  </a:ext>
                </a:extLst>
              </p:cNvPr>
              <p:cNvGrpSpPr/>
              <p:nvPr/>
            </p:nvGrpSpPr>
            <p:grpSpPr>
              <a:xfrm>
                <a:off x="1176887" y="1433952"/>
                <a:ext cx="4356098" cy="797313"/>
                <a:chOff x="3612170" y="4802066"/>
                <a:chExt cx="4356098" cy="797313"/>
              </a:xfrm>
              <a:solidFill>
                <a:schemeClr val="bg1"/>
              </a:solidFill>
            </p:grpSpPr>
            <p:pic>
              <p:nvPicPr>
                <p:cNvPr id="57" name="Picture 56" descr="Shape&#10;&#10;Description automatically generated with low confidence">
                  <a:extLst>
                    <a:ext uri="{FF2B5EF4-FFF2-40B4-BE49-F238E27FC236}">
                      <a16:creationId xmlns:a16="http://schemas.microsoft.com/office/drawing/2014/main" id="{51EBFF8A-74D3-DDD2-509C-662208B224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0067"/>
                <a:stretch/>
              </p:blipFill>
              <p:spPr>
                <a:xfrm flipH="1" flipV="1">
                  <a:off x="7557144" y="4802066"/>
                  <a:ext cx="411124" cy="328627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>
                    <a:rot lat="98488" lon="11602546" rev="18663927"/>
                  </a:camera>
                  <a:lightRig rig="threePt" dir="t"/>
                </a:scene3d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C600463-E76E-E3D8-34FA-5AE165C189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892" b="11740"/>
                <a:stretch/>
              </p:blipFill>
              <p:spPr>
                <a:xfrm>
                  <a:off x="5623248" y="5062853"/>
                  <a:ext cx="531480" cy="4880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8C305AFF-6453-1B60-9FAB-FB8A67682D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2170" y="5113328"/>
                  <a:ext cx="486051" cy="4860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0" name="Picture 59" descr="Shape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EFBF671-9A1A-D236-0D44-4C0B395A28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0067"/>
                <a:stretch/>
              </p:blipFill>
              <p:spPr>
                <a:xfrm flipH="1" flipV="1">
                  <a:off x="6432714" y="5081677"/>
                  <a:ext cx="411124" cy="328627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>
                    <a:rot lat="98488" lon="11602546" rev="18663927"/>
                  </a:camera>
                  <a:lightRig rig="threePt" dir="t"/>
                </a:scene3d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CE4B6BF5-EDAB-C155-E227-AFD6DD1D13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6213" y="5081677"/>
                  <a:ext cx="486051" cy="4860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8F0EEE8-B27D-D15E-B6BA-74642BC11C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7777" y="5061621"/>
              <a:ext cx="481844" cy="339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356D5B2-4F7B-4966-1D1B-0B053C89C8A6}"/>
              </a:ext>
            </a:extLst>
          </p:cNvPr>
          <p:cNvSpPr txBox="1"/>
          <p:nvPr/>
        </p:nvSpPr>
        <p:spPr>
          <a:xfrm>
            <a:off x="407772" y="4401823"/>
            <a:ext cx="363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Recall NIZK over commitments!</a:t>
            </a:r>
            <a:endParaRPr lang="da-DK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F8EC21F-B980-23C2-EA3D-0C916E7A3FE8}"/>
              </a:ext>
            </a:extLst>
          </p:cNvPr>
          <p:cNvSpPr txBox="1"/>
          <p:nvPr/>
        </p:nvSpPr>
        <p:spPr>
          <a:xfrm>
            <a:off x="2590823" y="1984403"/>
            <a:ext cx="6815115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NB:</a:t>
            </a:r>
            <a:r>
              <a:rPr lang="en-US" sz="2400" dirty="0"/>
              <a:t> These two definitions are </a:t>
            </a:r>
            <a:r>
              <a:rPr lang="en-US" sz="2400" b="1" dirty="0"/>
              <a:t>qualitatively different</a:t>
            </a:r>
            <a:r>
              <a:rPr lang="en-US" sz="2400" dirty="0"/>
              <a:t>: we go from security that deals with </a:t>
            </a:r>
            <a:r>
              <a:rPr lang="en-US" sz="2400" u="sng" dirty="0"/>
              <a:t>non-determinism </a:t>
            </a:r>
            <a:r>
              <a:rPr lang="en-US" sz="2400" dirty="0"/>
              <a:t>to one that deals with </a:t>
            </a:r>
            <a:r>
              <a:rPr lang="en-US" sz="2400" u="sng" dirty="0"/>
              <a:t>determinism</a:t>
            </a:r>
            <a:r>
              <a:rPr lang="en-US" sz="2400" dirty="0"/>
              <a:t>!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0781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F552-20BF-46A8-B024-1A717911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“Witness”?</a:t>
            </a:r>
            <a:endParaRPr lang="da-DK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C8AD36-5994-365F-4577-982EFF3AC37E}"/>
              </a:ext>
            </a:extLst>
          </p:cNvPr>
          <p:cNvGrpSpPr/>
          <p:nvPr/>
        </p:nvGrpSpPr>
        <p:grpSpPr>
          <a:xfrm>
            <a:off x="169332" y="1954589"/>
            <a:ext cx="3540788" cy="3060240"/>
            <a:chOff x="217137" y="2013503"/>
            <a:chExt cx="4656441" cy="37930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5D20EB-6E17-2F4D-CB76-30844F512BA9}"/>
                </a:ext>
              </a:extLst>
            </p:cNvPr>
            <p:cNvGrpSpPr/>
            <p:nvPr/>
          </p:nvGrpSpPr>
          <p:grpSpPr>
            <a:xfrm>
              <a:off x="2871789" y="4038599"/>
              <a:ext cx="2001789" cy="840141"/>
              <a:chOff x="8620126" y="4100511"/>
              <a:chExt cx="2001789" cy="840141"/>
            </a:xfrm>
          </p:grpSpPr>
          <p:pic>
            <p:nvPicPr>
              <p:cNvPr id="5" name="Picture 4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6C8476F1-52EC-45F8-98AA-B2F0D3E762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67"/>
              <a:stretch/>
            </p:blipFill>
            <p:spPr>
              <a:xfrm flipH="1" flipV="1">
                <a:off x="8715991" y="4100511"/>
                <a:ext cx="500583" cy="400135"/>
              </a:xfrm>
              <a:prstGeom prst="rect">
                <a:avLst/>
              </a:prstGeom>
              <a:pattFill prst="dkDnDiag">
                <a:fgClr>
                  <a:schemeClr val="bg1"/>
                </a:fgClr>
                <a:bgClr>
                  <a:schemeClr val="accent2">
                    <a:lumMod val="60000"/>
                    <a:lumOff val="40000"/>
                  </a:schemeClr>
                </a:bgClr>
              </a:pattFill>
              <a:ln>
                <a:noFill/>
              </a:ln>
              <a:scene3d>
                <a:camera prst="orthographicFront">
                  <a:rot lat="98488" lon="11602546" rev="18663927"/>
                </a:camera>
                <a:lightRig rig="threePt" dir="t"/>
              </a:scene3d>
            </p:spPr>
          </p:pic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0B91165A-C979-2DFC-0244-E8BEB4ACFB87}"/>
                  </a:ext>
                </a:extLst>
              </p:cNvPr>
              <p:cNvCxnSpPr/>
              <p:nvPr/>
            </p:nvCxnSpPr>
            <p:spPr>
              <a:xfrm>
                <a:off x="8620126" y="4590932"/>
                <a:ext cx="90963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1822BE0-8B51-E811-034A-4F49F21CA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7441" y="4222280"/>
                <a:ext cx="914474" cy="718372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3C4DDF-6B61-EB5C-FD92-123971650659}"/>
                </a:ext>
              </a:extLst>
            </p:cNvPr>
            <p:cNvGrpSpPr/>
            <p:nvPr/>
          </p:nvGrpSpPr>
          <p:grpSpPr>
            <a:xfrm>
              <a:off x="217137" y="2013503"/>
              <a:ext cx="4254979" cy="3793035"/>
              <a:chOff x="5965474" y="2075415"/>
              <a:chExt cx="4254979" cy="379303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07088A1-7B36-7C11-384E-98D293D8F49E}"/>
                  </a:ext>
                </a:extLst>
              </p:cNvPr>
              <p:cNvGrpSpPr/>
              <p:nvPr/>
            </p:nvGrpSpPr>
            <p:grpSpPr>
              <a:xfrm>
                <a:off x="6605353" y="2075415"/>
                <a:ext cx="1920414" cy="2891977"/>
                <a:chOff x="6605353" y="2075415"/>
                <a:chExt cx="1920414" cy="2891977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D2A85420-6C94-39CD-7352-52437AF78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05353" y="2075415"/>
                  <a:ext cx="914474" cy="718372"/>
                </a:xfrm>
                <a:prstGeom prst="rect">
                  <a:avLst/>
                </a:prstGeom>
              </p:spPr>
            </p:pic>
            <p:cxnSp>
              <p:nvCxnSpPr>
                <p:cNvPr id="12" name="Connector: Elbow 11">
                  <a:extLst>
                    <a:ext uri="{FF2B5EF4-FFF2-40B4-BE49-F238E27FC236}">
                      <a16:creationId xmlns:a16="http://schemas.microsoft.com/office/drawing/2014/main" id="{FF991D48-6F62-1568-1A5E-10DEECD787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6994664" y="3020311"/>
                  <a:ext cx="1145848" cy="764049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8014B4DE-B566-4DE2-5855-B091965129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flipH="1">
                  <a:off x="7468129" y="3975260"/>
                  <a:ext cx="719487" cy="772261"/>
                </a:xfrm>
                <a:prstGeom prst="rect">
                  <a:avLst/>
                </a:prstGeom>
              </p:spPr>
            </p:pic>
            <p:pic>
              <p:nvPicPr>
                <p:cNvPr id="14" name="Picture 13" descr="Shape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8956977-B764-CA38-1B7C-7A7D8D8912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5467"/>
                <a:stretch/>
              </p:blipFill>
              <p:spPr>
                <a:xfrm flipH="1">
                  <a:off x="7416663" y="2843501"/>
                  <a:ext cx="676302" cy="504072"/>
                </a:xfrm>
                <a:prstGeom prst="rect">
                  <a:avLst/>
                </a:prstGeom>
              </p:spPr>
            </p:pic>
            <p:pic>
              <p:nvPicPr>
                <p:cNvPr id="15" name="Picture 14" descr="Shape&#10;&#10;Description automatically generated with low confidence">
                  <a:extLst>
                    <a:ext uri="{FF2B5EF4-FFF2-40B4-BE49-F238E27FC236}">
                      <a16:creationId xmlns:a16="http://schemas.microsoft.com/office/drawing/2014/main" id="{C7AF50BA-D951-92FB-F884-1144640FD7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5467"/>
                <a:stretch/>
              </p:blipFill>
              <p:spPr>
                <a:xfrm flipH="1">
                  <a:off x="7849465" y="4463320"/>
                  <a:ext cx="676302" cy="504072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562E9C-36EF-938C-7645-EDB3A4CFC835}"/>
                  </a:ext>
                </a:extLst>
              </p:cNvPr>
              <p:cNvSpPr txBox="1"/>
              <p:nvPr/>
            </p:nvSpPr>
            <p:spPr>
              <a:xfrm>
                <a:off x="5965474" y="5222119"/>
                <a:ext cx="42549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Witness Encryption</a:t>
                </a:r>
                <a:br>
                  <a:rPr lang="en-US" dirty="0"/>
                </a:br>
                <a:r>
                  <a:rPr lang="en-US" dirty="0"/>
                  <a:t>(WE)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90A249-1ACA-37D4-2AFD-01E6E3E0530A}"/>
              </a:ext>
            </a:extLst>
          </p:cNvPr>
          <p:cNvGrpSpPr/>
          <p:nvPr/>
        </p:nvGrpSpPr>
        <p:grpSpPr>
          <a:xfrm>
            <a:off x="6015262" y="1289067"/>
            <a:ext cx="5584191" cy="3606768"/>
            <a:chOff x="6015262" y="1289067"/>
            <a:chExt cx="5584191" cy="3606768"/>
          </a:xfrm>
        </p:grpSpPr>
        <p:pic>
          <p:nvPicPr>
            <p:cNvPr id="18" name="Picture 17" descr="Diagram&#10;&#10;Description automatically generated">
              <a:extLst>
                <a:ext uri="{FF2B5EF4-FFF2-40B4-BE49-F238E27FC236}">
                  <a16:creationId xmlns:a16="http://schemas.microsoft.com/office/drawing/2014/main" id="{8AD6CBD1-D8BC-F5D3-A106-DBDE9CF16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388" y="2171433"/>
              <a:ext cx="5346025" cy="230558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902D95-2510-5EFA-4540-FB21DFDBC7A7}"/>
                </a:ext>
              </a:extLst>
            </p:cNvPr>
            <p:cNvSpPr txBox="1"/>
            <p:nvPr/>
          </p:nvSpPr>
          <p:spPr>
            <a:xfrm>
              <a:off x="6015262" y="1289067"/>
              <a:ext cx="5010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Remember the complexity class NP?</a:t>
              </a:r>
              <a:endParaRPr lang="da-DK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A1C8332-27C1-AF72-94A2-0757DF3B5C56}"/>
                    </a:ext>
                  </a:extLst>
                </p:cNvPr>
                <p:cNvSpPr txBox="1"/>
                <p:nvPr/>
              </p:nvSpPr>
              <p:spPr>
                <a:xfrm>
                  <a:off x="6589301" y="4495725"/>
                  <a:ext cx="50101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A statement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000" dirty="0"/>
                    <a:t> for Circuit-SAT</a:t>
                  </a:r>
                  <a:endParaRPr lang="da-DK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A1C8332-27C1-AF72-94A2-0757DF3B5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9301" y="4495725"/>
                  <a:ext cx="5010152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338" t="-7576" b="-25758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FB7549-8831-DAB2-CFE6-276E618E8138}"/>
                  </a:ext>
                </a:extLst>
              </p:cNvPr>
              <p:cNvSpPr txBox="1"/>
              <p:nvPr/>
            </p:nvSpPr>
            <p:spPr>
              <a:xfrm>
                <a:off x="6824661" y="5384537"/>
                <a:ext cx="54149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 Circuit-SAT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 </a:t>
                </a: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//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is in the language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:r>
                  <a:rPr lang="en-US" sz="2000" i="1" dirty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 // there is a “witness” for C</a:t>
                </a:r>
                <a:endParaRPr lang="da-DK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FB7549-8831-DAB2-CFE6-276E618E8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661" y="5384537"/>
                <a:ext cx="5414965" cy="707886"/>
              </a:xfrm>
              <a:prstGeom prst="rect">
                <a:avLst/>
              </a:prstGeom>
              <a:blipFill>
                <a:blip r:embed="rId8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122F231-CAEF-5DD8-4A28-C489C27BC8DF}"/>
              </a:ext>
            </a:extLst>
          </p:cNvPr>
          <p:cNvGrpSpPr/>
          <p:nvPr/>
        </p:nvGrpSpPr>
        <p:grpSpPr>
          <a:xfrm>
            <a:off x="7605486" y="4727838"/>
            <a:ext cx="3672198" cy="1849703"/>
            <a:chOff x="7605486" y="4727838"/>
            <a:chExt cx="3672198" cy="1849703"/>
          </a:xfrm>
        </p:grpSpPr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E89CFEE-39CD-2707-D690-CCE3A1138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67"/>
            <a:stretch/>
          </p:blipFill>
          <p:spPr>
            <a:xfrm flipH="1">
              <a:off x="10691585" y="4727838"/>
              <a:ext cx="586099" cy="459848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C79BE0A-5B61-5B53-6DAD-6D54FB703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7"/>
            <a:stretch/>
          </p:blipFill>
          <p:spPr>
            <a:xfrm flipH="1" flipV="1">
              <a:off x="10474677" y="6212511"/>
              <a:ext cx="433817" cy="365030"/>
            </a:xfrm>
            <a:prstGeom prst="rect">
              <a:avLst/>
            </a:prstGeom>
            <a:pattFill prst="dkDnDiag">
              <a:fgClr>
                <a:schemeClr val="bg1"/>
              </a:fgClr>
              <a:bgClr>
                <a:schemeClr val="accent2">
                  <a:lumMod val="60000"/>
                  <a:lumOff val="40000"/>
                </a:schemeClr>
              </a:bgClr>
            </a:pattFill>
            <a:ln>
              <a:noFill/>
            </a:ln>
            <a:scene3d>
              <a:camera prst="orthographicFront">
                <a:rot lat="98488" lon="11602546" rev="18663927"/>
              </a:camera>
              <a:lightRig rig="threePt" dir="t"/>
            </a:scene3d>
          </p:spPr>
        </p:pic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862DB665-E3F1-0ED3-51A5-BD26C8E82CA8}"/>
                </a:ext>
              </a:extLst>
            </p:cNvPr>
            <p:cNvCxnSpPr>
              <a:cxnSpLocks/>
            </p:cNvCxnSpPr>
            <p:nvPr/>
          </p:nvCxnSpPr>
          <p:spPr>
            <a:xfrm>
              <a:off x="7605486" y="6225693"/>
              <a:ext cx="2694819" cy="169333"/>
            </a:xfrm>
            <a:prstGeom prst="bentConnector3">
              <a:avLst>
                <a:gd name="adj1" fmla="val 269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AEEEAF8B-8668-660D-7033-B961F9621F7A}"/>
                </a:ext>
              </a:extLst>
            </p:cNvPr>
            <p:cNvCxnSpPr>
              <a:cxnSpLocks/>
            </p:cNvCxnSpPr>
            <p:nvPr/>
          </p:nvCxnSpPr>
          <p:spPr>
            <a:xfrm>
              <a:off x="8091715" y="4895835"/>
              <a:ext cx="2694819" cy="169333"/>
            </a:xfrm>
            <a:prstGeom prst="bentConnector3">
              <a:avLst>
                <a:gd name="adj1" fmla="val 269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CF3FFC-700C-5E5E-1159-E3AB8999E79C}"/>
              </a:ext>
            </a:extLst>
          </p:cNvPr>
          <p:cNvGrpSpPr/>
          <p:nvPr/>
        </p:nvGrpSpPr>
        <p:grpSpPr>
          <a:xfrm>
            <a:off x="338718" y="5532281"/>
            <a:ext cx="5809670" cy="1240942"/>
            <a:chOff x="338718" y="5532281"/>
            <a:chExt cx="5809670" cy="124094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8F89B3-083A-5FE9-0634-C7BB110D5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718" y="5532281"/>
              <a:ext cx="5809670" cy="862745"/>
            </a:xfrm>
            <a:prstGeom prst="rect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A1FB05-F01C-77D4-A94C-762DF67C229E}"/>
                </a:ext>
              </a:extLst>
            </p:cNvPr>
            <p:cNvSpPr txBox="1"/>
            <p:nvPr/>
          </p:nvSpPr>
          <p:spPr>
            <a:xfrm>
              <a:off x="543661" y="6403891"/>
              <a:ext cx="2116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From [</a:t>
              </a:r>
              <a:r>
                <a:rPr lang="en-US" sz="1600" dirty="0"/>
                <a:t>GGSW13</a:t>
              </a:r>
              <a:r>
                <a:rPr lang="en-US" dirty="0"/>
                <a:t>]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19310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C8E24C-E147-C553-0D0B-01031579A8B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Building WE for NIZKs over commitments from pairings</a:t>
            </a:r>
            <a:endParaRPr lang="da-DK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830E47-D750-5E89-1CA4-5E634DF1A235}"/>
              </a:ext>
            </a:extLst>
          </p:cNvPr>
          <p:cNvGrpSpPr/>
          <p:nvPr/>
        </p:nvGrpSpPr>
        <p:grpSpPr>
          <a:xfrm>
            <a:off x="503653" y="1863026"/>
            <a:ext cx="7222352" cy="2389858"/>
            <a:chOff x="-1686090" y="1700725"/>
            <a:chExt cx="6096784" cy="18651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B1822B-920A-5F0D-F1FA-6E5A96B5D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0687" y="1700725"/>
              <a:ext cx="1452989" cy="13671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E00E98-B69E-9987-B2E1-5E91694DA108}"/>
                </a:ext>
              </a:extLst>
            </p:cNvPr>
            <p:cNvSpPr txBox="1"/>
            <p:nvPr/>
          </p:nvSpPr>
          <p:spPr>
            <a:xfrm>
              <a:off x="1469546" y="221772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</a:t>
              </a:r>
              <a:endParaRPr lang="da-DK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32A019-71CB-57B5-F67B-FC896D6FAC0C}"/>
                </a:ext>
              </a:extLst>
            </p:cNvPr>
            <p:cNvSpPr txBox="1"/>
            <p:nvPr/>
          </p:nvSpPr>
          <p:spPr>
            <a:xfrm>
              <a:off x="1408245" y="1894556"/>
              <a:ext cx="1986716" cy="552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Groth</a:t>
              </a:r>
              <a:r>
                <a:rPr lang="en-US" sz="2000" dirty="0"/>
                <a:t>-Sahai NIZKs</a:t>
              </a:r>
              <a:br>
                <a:rPr lang="en-US" sz="2000" dirty="0"/>
              </a:br>
              <a:r>
                <a:rPr lang="en-US" sz="2000" dirty="0"/>
                <a:t>+</a:t>
              </a:r>
              <a:endParaRPr lang="da-DK" sz="20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D8AD81-B030-C5D7-0D14-3908A2DA9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5134" y="2470970"/>
              <a:ext cx="812941" cy="411090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5E70133-01EB-1D6A-9599-9090027E2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9361" y="2979559"/>
              <a:ext cx="533649" cy="3745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3ECC72-1CC3-B4B6-1FE2-884F6F4A0251}"/>
                </a:ext>
              </a:extLst>
            </p:cNvPr>
            <p:cNvSpPr txBox="1"/>
            <p:nvPr/>
          </p:nvSpPr>
          <p:spPr>
            <a:xfrm>
              <a:off x="-1686090" y="3253651"/>
              <a:ext cx="6096784" cy="312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WE for linear languages</a:t>
              </a:r>
              <a:endParaRPr lang="da-DK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E699FA-1795-2D9B-ED51-F354B82B0CB5}"/>
                  </a:ext>
                </a:extLst>
              </p:cNvPr>
              <p:cNvSpPr txBox="1"/>
              <p:nvPr/>
            </p:nvSpPr>
            <p:spPr>
              <a:xfrm>
                <a:off x="6221098" y="2077865"/>
                <a:ext cx="609518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/>
                  <a:t>Decryption we want to achieve: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In a sense the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“solution to the puzzle” here.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E699FA-1795-2D9B-ED51-F354B82B0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98" y="2077865"/>
                <a:ext cx="6095184" cy="1200329"/>
              </a:xfrm>
              <a:prstGeom prst="rect">
                <a:avLst/>
              </a:prstGeom>
              <a:blipFill>
                <a:blip r:embed="rId4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199D503-43D6-F853-B7B6-5541CB493504}"/>
              </a:ext>
            </a:extLst>
          </p:cNvPr>
          <p:cNvSpPr txBox="1"/>
          <p:nvPr/>
        </p:nvSpPr>
        <p:spPr>
          <a:xfrm>
            <a:off x="6723528" y="3040886"/>
            <a:ext cx="515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puzzle?</a:t>
            </a:r>
            <a:r>
              <a:rPr lang="en-US" dirty="0"/>
              <a:t>  The verification algorithm of the NIZK</a:t>
            </a:r>
            <a:endParaRPr lang="da-D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16843C-5D13-ADC1-52CD-7CFDC6D5BE3D}"/>
              </a:ext>
            </a:extLst>
          </p:cNvPr>
          <p:cNvSpPr txBox="1"/>
          <p:nvPr/>
        </p:nvSpPr>
        <p:spPr>
          <a:xfrm>
            <a:off x="7142737" y="4002210"/>
            <a:ext cx="4545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observation of [BL20]: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exists</a:t>
            </a:r>
            <a:r>
              <a:rPr lang="da-DK" dirty="0"/>
              <a:t> WE for </a:t>
            </a:r>
            <a:r>
              <a:rPr lang="da-DK" dirty="0" err="1"/>
              <a:t>very</a:t>
            </a:r>
            <a:r>
              <a:rPr lang="da-DK" dirty="0"/>
              <a:t> simple </a:t>
            </a:r>
            <a:r>
              <a:rPr lang="da-DK" dirty="0" err="1"/>
              <a:t>languages</a:t>
            </a:r>
            <a:r>
              <a:rPr lang="da-DK" dirty="0"/>
              <a:t> (</a:t>
            </a:r>
            <a:r>
              <a:rPr lang="da-DK" dirty="0" err="1"/>
              <a:t>linear</a:t>
            </a:r>
            <a:r>
              <a:rPr lang="da-DK" dirty="0"/>
              <a:t> </a:t>
            </a:r>
            <a:r>
              <a:rPr lang="da-DK" dirty="0" err="1"/>
              <a:t>languages</a:t>
            </a:r>
            <a:r>
              <a:rPr lang="da-DK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err="1"/>
              <a:t>Implied</a:t>
            </a:r>
            <a:r>
              <a:rPr lang="da-DK" dirty="0"/>
              <a:t> by Hash </a:t>
            </a:r>
            <a:r>
              <a:rPr lang="da-DK" dirty="0" err="1"/>
              <a:t>Proof</a:t>
            </a:r>
            <a:r>
              <a:rPr lang="da-DK" dirty="0"/>
              <a:t> Systems (aka </a:t>
            </a:r>
            <a:r>
              <a:rPr lang="da-DK" dirty="0" err="1"/>
              <a:t>smooth</a:t>
            </a:r>
            <a:r>
              <a:rPr lang="da-DK" dirty="0"/>
              <a:t> </a:t>
            </a:r>
            <a:r>
              <a:rPr lang="da-DK" dirty="0" err="1"/>
              <a:t>projective</a:t>
            </a:r>
            <a:r>
              <a:rPr lang="da-DK" dirty="0"/>
              <a:t> hash </a:t>
            </a:r>
            <a:r>
              <a:rPr lang="da-DK" dirty="0" err="1"/>
              <a:t>functions</a:t>
            </a:r>
            <a:r>
              <a:rPr lang="da-DK" dirty="0"/>
              <a:t>) [ABP15]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Groth-</a:t>
            </a:r>
            <a:r>
              <a:rPr lang="da-DK" dirty="0" err="1"/>
              <a:t>Sahai</a:t>
            </a:r>
            <a:r>
              <a:rPr lang="da-DK" dirty="0"/>
              <a:t> has </a:t>
            </a:r>
            <a:r>
              <a:rPr lang="da-DK" dirty="0" err="1"/>
              <a:t>linear</a:t>
            </a:r>
            <a:r>
              <a:rPr lang="da-DK" dirty="0"/>
              <a:t> </a:t>
            </a:r>
            <a:r>
              <a:rPr lang="da-DK" dirty="0" err="1"/>
              <a:t>verification</a:t>
            </a:r>
            <a:r>
              <a:rPr lang="da-DK" dirty="0"/>
              <a:t> for </a:t>
            </a:r>
            <a:r>
              <a:rPr lang="da-DK" dirty="0" err="1"/>
              <a:t>certain</a:t>
            </a:r>
            <a:r>
              <a:rPr lang="da-DK" dirty="0"/>
              <a:t>  (</a:t>
            </a:r>
            <a:r>
              <a:rPr lang="da-DK" dirty="0" err="1"/>
              <a:t>restricted</a:t>
            </a:r>
            <a:r>
              <a:rPr lang="da-DK" dirty="0"/>
              <a:t>) </a:t>
            </a:r>
            <a:r>
              <a:rPr lang="da-DK" dirty="0" err="1"/>
              <a:t>classes</a:t>
            </a:r>
            <a:r>
              <a:rPr lang="da-DK" dirty="0"/>
              <a:t> of </a:t>
            </a:r>
            <a:r>
              <a:rPr lang="da-DK" dirty="0" err="1"/>
              <a:t>computations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This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bootstrapped</a:t>
            </a:r>
            <a:r>
              <a:rPr lang="da-DK" dirty="0"/>
              <a:t> to all P </a:t>
            </a:r>
            <a:r>
              <a:rPr lang="da-DK" dirty="0" err="1"/>
              <a:t>through</a:t>
            </a:r>
            <a:r>
              <a:rPr lang="da-DK" dirty="0"/>
              <a:t> </a:t>
            </a:r>
            <a:r>
              <a:rPr lang="da-DK" dirty="0" err="1"/>
              <a:t>randomized</a:t>
            </a:r>
            <a:r>
              <a:rPr lang="da-DK" dirty="0"/>
              <a:t> </a:t>
            </a:r>
            <a:r>
              <a:rPr lang="da-DK" dirty="0" err="1"/>
              <a:t>encodings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3849EA9-ADAF-C9D7-EDE9-838BF9980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201" y="4341887"/>
            <a:ext cx="3453253" cy="7742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3DA168-D399-BBAF-451A-8A9EF1EC7B54}"/>
              </a:ext>
            </a:extLst>
          </p:cNvPr>
          <p:cNvSpPr txBox="1"/>
          <p:nvPr/>
        </p:nvSpPr>
        <p:spPr>
          <a:xfrm>
            <a:off x="1752450" y="5681911"/>
            <a:ext cx="4833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/>
              <a:t>Also</a:t>
            </a:r>
            <a:r>
              <a:rPr lang="da-DK" b="1" dirty="0"/>
              <a:t>, </a:t>
            </a:r>
            <a:r>
              <a:rPr lang="da-DK" b="1" dirty="0" err="1"/>
              <a:t>this</a:t>
            </a:r>
            <a:r>
              <a:rPr lang="da-DK" b="1" dirty="0"/>
              <a:t> </a:t>
            </a:r>
            <a:r>
              <a:rPr lang="da-DK" b="1" dirty="0" err="1"/>
              <a:t>suffices</a:t>
            </a:r>
            <a:r>
              <a:rPr lang="da-DK" b="1" dirty="0"/>
              <a:t> for </a:t>
            </a:r>
            <a:r>
              <a:rPr lang="da-DK" b="1" dirty="0" err="1"/>
              <a:t>round</a:t>
            </a:r>
            <a:r>
              <a:rPr lang="da-DK" b="1" dirty="0"/>
              <a:t> </a:t>
            </a:r>
            <a:r>
              <a:rPr lang="da-DK" b="1" dirty="0" err="1"/>
              <a:t>collapsing</a:t>
            </a:r>
            <a:r>
              <a:rPr lang="da-DK" b="1" dirty="0"/>
              <a:t> and to </a:t>
            </a:r>
            <a:r>
              <a:rPr lang="da-DK" b="1" dirty="0" err="1"/>
              <a:t>obtain</a:t>
            </a:r>
            <a:r>
              <a:rPr lang="da-DK" b="1" dirty="0"/>
              <a:t> </a:t>
            </a:r>
            <a:r>
              <a:rPr lang="da-DK" b="1" dirty="0" err="1"/>
              <a:t>mrNISC</a:t>
            </a:r>
            <a:r>
              <a:rPr lang="da-DK" b="1" dirty="0"/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57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build="p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EC0C-DCB0-4BD1-2E43-814C4D15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Collapse to two Rounds Works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642F9-5975-03CA-7EF2-0ACB897E9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32" r="51558" b="9570"/>
          <a:stretch/>
        </p:blipFill>
        <p:spPr>
          <a:xfrm>
            <a:off x="-38099" y="3592572"/>
            <a:ext cx="3924299" cy="3379729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88A91-526E-2E30-5A41-780CD067B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111" y="3752850"/>
            <a:ext cx="5676464" cy="2980417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D112C8-3909-15CD-9706-0BACF6C79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332" y="1389769"/>
            <a:ext cx="810123" cy="772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298901-2D2E-486A-D624-E9D539459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788" y="2162559"/>
            <a:ext cx="1119343" cy="849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2CDCB1-2D1C-EC60-533D-F4CD476BFF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452" y="2095500"/>
            <a:ext cx="526496" cy="600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A9A13F-7C6F-A14A-AD8E-2943F164C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971" y="2280993"/>
            <a:ext cx="1318454" cy="8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90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4274-5BCB-774C-5871-44FD4300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84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[</a:t>
            </a:r>
            <a:r>
              <a:rPr lang="en-US" sz="5400" b="1" dirty="0"/>
              <a:t>C</a:t>
            </a:r>
            <a:r>
              <a:rPr lang="en-US" sz="5400" dirty="0"/>
              <a:t>FK22]: WE for Succinct Functional Commitments</a:t>
            </a:r>
            <a:endParaRPr lang="da-DK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31A85-B519-B0C9-EC61-0E81E66D7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306" y="2740798"/>
            <a:ext cx="1565973" cy="83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90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03F7-D662-D7D7-3094-7CCF3102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in [BL20]</a:t>
            </a: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D9335-1DEF-55CA-6DE4-FE810EF6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6" y="3429000"/>
            <a:ext cx="6353879" cy="3336092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669286-D2D3-7623-9FD0-1B50FBCD98BA}"/>
                  </a:ext>
                </a:extLst>
              </p:cNvPr>
              <p:cNvSpPr txBox="1"/>
              <p:nvPr/>
            </p:nvSpPr>
            <p:spPr>
              <a:xfrm>
                <a:off x="596561" y="1783595"/>
                <a:ext cx="534133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Commitments are large (as large as the data)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And they may have to go on chain ideally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2000" dirty="0" err="1"/>
                  <a:t>Decryption</a:t>
                </a:r>
                <a:r>
                  <a:rPr lang="da-DK" sz="2000" dirty="0"/>
                  <a:t> runs in the </a:t>
                </a:r>
                <a:r>
                  <a:rPr lang="da-DK" sz="2000" dirty="0" err="1"/>
                  <a:t>size</a:t>
                </a:r>
                <a:r>
                  <a:rPr lang="da-DK" sz="2000" dirty="0"/>
                  <a:t> of the NIZK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a-DK" sz="2000" dirty="0"/>
                  <a:t> (as large as the </a:t>
                </a:r>
                <a:r>
                  <a:rPr lang="da-DK" sz="2000" dirty="0" err="1"/>
                  <a:t>property</a:t>
                </a:r>
                <a:r>
                  <a:rPr lang="da-DK" sz="2000" dirty="0"/>
                  <a:t> </a:t>
                </a:r>
                <a:r>
                  <a:rPr lang="da-DK" sz="2000" dirty="0" err="1"/>
                  <a:t>proved</a:t>
                </a:r>
                <a:r>
                  <a:rPr lang="da-DK" sz="2000" dirty="0"/>
                  <a:t> over the data)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669286-D2D3-7623-9FD0-1B50FBCD9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61" y="1783595"/>
                <a:ext cx="5341334" cy="1323439"/>
              </a:xfrm>
              <a:prstGeom prst="rect">
                <a:avLst/>
              </a:prstGeom>
              <a:blipFill>
                <a:blip r:embed="rId3"/>
                <a:stretch>
                  <a:fillRect l="-1027" t="-2765" b="-737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6D78BF-DFE7-494C-52F9-FCA0CF606F47}"/>
              </a:ext>
            </a:extLst>
          </p:cNvPr>
          <p:cNvSpPr txBox="1"/>
          <p:nvPr/>
        </p:nvSpPr>
        <p:spPr>
          <a:xfrm>
            <a:off x="7148943" y="3244334"/>
            <a:ext cx="4734995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Can we achieve similar results with succinct commitments and decryption?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26832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13DA-B24F-28D3-1AC4-AF808521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(Strawman) Succinct commitments + SNARKs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23B59-58EA-2078-BE2E-1B1574664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5465" cy="4351338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</a:p>
          <a:p>
            <a:pPr lvl="1"/>
            <a:r>
              <a:rPr lang="en-US" dirty="0"/>
              <a:t>the commitments in [BL20] are perfectly binding, i.e. non-compressing</a:t>
            </a:r>
          </a:p>
          <a:p>
            <a:pPr lvl="1"/>
            <a:r>
              <a:rPr lang="en-US" dirty="0"/>
              <a:t>They use NIZKs </a:t>
            </a:r>
            <a:r>
              <a:rPr lang="en-US" b="1" dirty="0"/>
              <a:t>proofs</a:t>
            </a:r>
            <a:r>
              <a:rPr lang="en-US" dirty="0"/>
              <a:t>, that are also non-succinct</a:t>
            </a:r>
          </a:p>
          <a:p>
            <a:r>
              <a:rPr lang="en-US" b="1" dirty="0"/>
              <a:t>So, couldn’t we just switch to…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 succinct commitments (e.g. Pedersen)</a:t>
            </a:r>
            <a:endParaRPr lang="da-DK" dirty="0"/>
          </a:p>
          <a:p>
            <a:pPr lvl="1"/>
            <a:r>
              <a:rPr lang="da-DK" dirty="0"/>
              <a:t>And a </a:t>
            </a:r>
            <a:r>
              <a:rPr lang="da-DK" dirty="0" err="1"/>
              <a:t>succinct</a:t>
            </a:r>
            <a:r>
              <a:rPr lang="da-DK" dirty="0"/>
              <a:t> </a:t>
            </a:r>
            <a:r>
              <a:rPr lang="da-DK" b="1" dirty="0"/>
              <a:t>argument</a:t>
            </a:r>
            <a:r>
              <a:rPr lang="da-DK" dirty="0"/>
              <a:t> system, a SNARG or SNARK?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142451-03AB-1DE5-8DB3-6FF6923D0C84}"/>
              </a:ext>
            </a:extLst>
          </p:cNvPr>
          <p:cNvGrpSpPr/>
          <p:nvPr/>
        </p:nvGrpSpPr>
        <p:grpSpPr>
          <a:xfrm>
            <a:off x="6298114" y="1825625"/>
            <a:ext cx="5564638" cy="2816548"/>
            <a:chOff x="6395910" y="2048843"/>
            <a:chExt cx="5589087" cy="31735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C062257-4FC3-AEBD-C981-03C592DBD02A}"/>
                </a:ext>
              </a:extLst>
            </p:cNvPr>
            <p:cNvGrpSpPr/>
            <p:nvPr/>
          </p:nvGrpSpPr>
          <p:grpSpPr>
            <a:xfrm>
              <a:off x="6452960" y="2250637"/>
              <a:ext cx="5478094" cy="2907386"/>
              <a:chOff x="6438291" y="2246488"/>
              <a:chExt cx="5478094" cy="290738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647B98C-5C2D-2B8E-40AB-07BA38A7A9B5}"/>
                  </a:ext>
                </a:extLst>
              </p:cNvPr>
              <p:cNvGrpSpPr/>
              <p:nvPr/>
            </p:nvGrpSpPr>
            <p:grpSpPr>
              <a:xfrm>
                <a:off x="6438291" y="2246488"/>
                <a:ext cx="5478094" cy="2907386"/>
                <a:chOff x="488972" y="2080335"/>
                <a:chExt cx="5478094" cy="2907386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653CA1F9-93E2-2A07-B5A3-28C3A2C5243F}"/>
                    </a:ext>
                  </a:extLst>
                </p:cNvPr>
                <p:cNvGrpSpPr/>
                <p:nvPr/>
              </p:nvGrpSpPr>
              <p:grpSpPr>
                <a:xfrm>
                  <a:off x="488972" y="2080335"/>
                  <a:ext cx="5478094" cy="2907386"/>
                  <a:chOff x="6618310" y="1690688"/>
                  <a:chExt cx="5478094" cy="290738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Content Placeholder 2">
                        <a:extLst>
                          <a:ext uri="{FF2B5EF4-FFF2-40B4-BE49-F238E27FC236}">
                            <a16:creationId xmlns:a16="http://schemas.microsoft.com/office/drawing/2014/main" id="{A7D490C8-10FA-1583-4BE2-FC74258C9CB2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7075510" y="2870107"/>
                        <a:ext cx="5020894" cy="1727967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>
                        <a:normAutofit/>
                      </a:bodyPr>
                      <a:lstStyle>
                        <a:lvl1pPr marL="2286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6858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1430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6002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574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5146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9718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4290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886200" indent="-228600" algn="l" defTabSz="914400" rtl="0" eaLnBrk="1" latinLnBrk="0" hangingPunct="1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r>
                          <a:rPr lang="en-US" dirty="0"/>
                          <a:t>WE.Com(       ) </a:t>
                        </a:r>
                        <a14:m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oMath>
                        </a14:m>
                        <a:endParaRPr lang="en-US" dirty="0"/>
                      </a:p>
                      <a:p>
                        <a:r>
                          <a:rPr lang="en-US" dirty="0"/>
                          <a:t> </a:t>
                        </a:r>
                        <a14:m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𝑊𝐸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,        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oMath>
                        </a14:m>
                        <a:endParaRPr lang="en-US" dirty="0"/>
                      </a:p>
                      <a:p>
                        <a:r>
                          <a:rPr lang="en-US" dirty="0"/>
                          <a:t> </a:t>
                        </a:r>
                        <a14:m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𝑊𝐸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𝐷𝑒𝑐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,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𝑐𝑡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a14:m>
                        <a:endParaRPr lang="en-US" dirty="0"/>
                      </a:p>
                      <a:p>
                        <a:endParaRPr lang="en-US" dirty="0"/>
                      </a:p>
                      <a:p>
                        <a:endParaRPr lang="da-DK" dirty="0"/>
                      </a:p>
                    </p:txBody>
                  </p:sp>
                </mc:Choice>
                <mc:Fallback xmlns="">
                  <p:sp>
                    <p:nvSpPr>
                      <p:cNvPr id="16" name="Content Placeholder 2">
                        <a:extLst>
                          <a:ext uri="{FF2B5EF4-FFF2-40B4-BE49-F238E27FC236}">
                            <a16:creationId xmlns:a16="http://schemas.microsoft.com/office/drawing/2014/main" id="{A7D490C8-10FA-1583-4BE2-FC74258C9CB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75510" y="2870107"/>
                        <a:ext cx="5020894" cy="1727967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l="-2195" t="-6773" b="-637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a-DK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439460BF-BC64-D1B8-85C5-115F94F8FB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8160999" y="1690688"/>
                    <a:ext cx="719487" cy="772261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 descr="Shape&#10;&#10;Description automatically generated with low confidence">
                    <a:extLst>
                      <a:ext uri="{FF2B5EF4-FFF2-40B4-BE49-F238E27FC236}">
                        <a16:creationId xmlns:a16="http://schemas.microsoft.com/office/drawing/2014/main" id="{4B07BF6C-6AFE-5272-539B-54904EF41F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5467"/>
                  <a:stretch/>
                </p:blipFill>
                <p:spPr>
                  <a:xfrm flipH="1">
                    <a:off x="8542335" y="2178748"/>
                    <a:ext cx="676302" cy="504072"/>
                  </a:xfrm>
                  <a:prstGeom prst="rect">
                    <a:avLst/>
                  </a:prstGeom>
                </p:spPr>
              </p:pic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B3E5A94-1EF9-CF26-AD78-C102A05AA353}"/>
                      </a:ext>
                    </a:extLst>
                  </p:cNvPr>
                  <p:cNvSpPr txBox="1"/>
                  <p:nvPr/>
                </p:nvSpPr>
                <p:spPr>
                  <a:xfrm>
                    <a:off x="6618310" y="2548364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/>
                      <a:t>Syntax</a:t>
                    </a:r>
                    <a:endParaRPr lang="da-DK" sz="2000" b="1" dirty="0"/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70029B7-563E-DDC6-ECF6-74EAB2B12E23}"/>
                    </a:ext>
                  </a:extLst>
                </p:cNvPr>
                <p:cNvSpPr txBox="1"/>
                <p:nvPr/>
              </p:nvSpPr>
              <p:spPr>
                <a:xfrm>
                  <a:off x="3622837" y="2263184"/>
                  <a:ext cx="201691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WE for NIZK over commitments</a:t>
                  </a:r>
                  <a:endParaRPr lang="da-DK" dirty="0"/>
                </a:p>
              </p:txBody>
            </p:sp>
            <p:pic>
              <p:nvPicPr>
                <p:cNvPr id="15" name="Picture 14" descr="Shape&#10;&#10;Description automatically generated with low confidence">
                  <a:extLst>
                    <a:ext uri="{FF2B5EF4-FFF2-40B4-BE49-F238E27FC236}">
                      <a16:creationId xmlns:a16="http://schemas.microsoft.com/office/drawing/2014/main" id="{C2B3ADC3-2A23-AA79-8CE5-4E1310A510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5467"/>
                <a:stretch/>
              </p:blipFill>
              <p:spPr>
                <a:xfrm flipH="1">
                  <a:off x="3138078" y="3632737"/>
                  <a:ext cx="897253" cy="668755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BAEB74A-8A56-218D-2C20-522329B8C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92" b="11740"/>
              <a:stretch/>
            </p:blipFill>
            <p:spPr>
              <a:xfrm>
                <a:off x="8876957" y="2740744"/>
                <a:ext cx="581151" cy="53370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0488A6E-9EBD-FA3A-F928-6BD12E105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3803" y="2344158"/>
                <a:ext cx="556603" cy="547282"/>
              </a:xfrm>
              <a:prstGeom prst="rect">
                <a:avLst/>
              </a:prstGeom>
            </p:spPr>
          </p:pic>
          <p:pic>
            <p:nvPicPr>
              <p:cNvPr id="9" name="Picture 8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A8B2563A-03ED-625D-12E2-207B74774E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67"/>
              <a:stretch/>
            </p:blipFill>
            <p:spPr>
              <a:xfrm flipH="1" flipV="1">
                <a:off x="8613196" y="3439063"/>
                <a:ext cx="500583" cy="40013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98488" lon="11602546" rev="18663927"/>
                </a:camera>
                <a:lightRig rig="threePt" dir="t"/>
              </a:scene3d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AAA2542-BB86-427E-CDEE-564B687A7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92" b="11740"/>
              <a:stretch/>
            </p:blipFill>
            <p:spPr>
              <a:xfrm>
                <a:off x="9536024" y="3427146"/>
                <a:ext cx="584506" cy="53678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1D9E874-A219-617E-B35D-EBB839BDE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92" b="11740"/>
              <a:stretch/>
            </p:blipFill>
            <p:spPr>
              <a:xfrm>
                <a:off x="8659264" y="3944074"/>
                <a:ext cx="584506" cy="53678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7CD9A30-4EF1-8F1D-DB78-09890BCA6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5782" y="3425907"/>
                <a:ext cx="569842" cy="569842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3AB231-ACC2-7D1E-1A29-F4339059E719}"/>
                </a:ext>
              </a:extLst>
            </p:cNvPr>
            <p:cNvSpPr/>
            <p:nvPr/>
          </p:nvSpPr>
          <p:spPr>
            <a:xfrm>
              <a:off x="6395910" y="2048843"/>
              <a:ext cx="5589087" cy="3173506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64C38D-7A0D-CB63-80D6-7BA9342ADB5D}"/>
              </a:ext>
            </a:extLst>
          </p:cNvPr>
          <p:cNvSpPr txBox="1"/>
          <p:nvPr/>
        </p:nvSpPr>
        <p:spPr>
          <a:xfrm>
            <a:off x="6527063" y="4983551"/>
            <a:ext cx="4833608" cy="193899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b="1" dirty="0"/>
              <a:t>Not </a:t>
            </a:r>
            <a:r>
              <a:rPr lang="da-DK" sz="2000" b="1" dirty="0" err="1"/>
              <a:t>quite</a:t>
            </a:r>
            <a:r>
              <a:rPr lang="da-DK" sz="2000" b="1" dirty="0"/>
              <a:t>! </a:t>
            </a:r>
            <a:r>
              <a:rPr lang="da-DK" sz="2000" b="1" dirty="0" err="1"/>
              <a:t>Two</a:t>
            </a:r>
            <a:r>
              <a:rPr lang="da-DK" sz="2000" b="1" dirty="0"/>
              <a:t> problems with SNARG/K-s:</a:t>
            </a:r>
          </a:p>
          <a:p>
            <a:pPr marL="342900" indent="-342900">
              <a:buAutoNum type="arabicParenR"/>
            </a:pPr>
            <a:r>
              <a:rPr lang="en-US" sz="2000" dirty="0"/>
              <a:t>No linear verification [Groth16]</a:t>
            </a:r>
          </a:p>
          <a:p>
            <a:pPr marL="342900" indent="-342900">
              <a:buAutoNum type="arabicParenR"/>
            </a:pPr>
            <a:r>
              <a:rPr lang="da-DK" sz="2000" dirty="0" err="1"/>
              <a:t>Require</a:t>
            </a:r>
            <a:r>
              <a:rPr lang="da-DK" sz="2000" dirty="0"/>
              <a:t> </a:t>
            </a:r>
            <a:r>
              <a:rPr lang="da-DK" sz="2000" dirty="0" err="1"/>
              <a:t>inherently</a:t>
            </a:r>
            <a:r>
              <a:rPr lang="da-DK" sz="2000" dirty="0"/>
              <a:t> </a:t>
            </a:r>
            <a:r>
              <a:rPr lang="da-DK" sz="2000" dirty="0" err="1"/>
              <a:t>stronger</a:t>
            </a:r>
            <a:r>
              <a:rPr lang="da-DK" sz="2000" dirty="0"/>
              <a:t> </a:t>
            </a:r>
            <a:r>
              <a:rPr lang="da-DK" sz="2000" dirty="0" err="1"/>
              <a:t>assumptions</a:t>
            </a:r>
            <a:r>
              <a:rPr lang="da-DK" sz="2000" dirty="0"/>
              <a:t> (in </a:t>
            </a:r>
            <a:r>
              <a:rPr lang="da-DK" sz="2000" dirty="0" err="1"/>
              <a:t>comparison</a:t>
            </a:r>
            <a:r>
              <a:rPr lang="da-DK" sz="2000" dirty="0"/>
              <a:t> [BL20] is in the standard model)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61E192-EB42-7977-7DC7-13FBE13060A9}"/>
              </a:ext>
            </a:extLst>
          </p:cNvPr>
          <p:cNvGrpSpPr/>
          <p:nvPr/>
        </p:nvGrpSpPr>
        <p:grpSpPr>
          <a:xfrm>
            <a:off x="831329" y="3257490"/>
            <a:ext cx="7222352" cy="2655183"/>
            <a:chOff x="624002" y="1603867"/>
            <a:chExt cx="7222352" cy="265518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84BB05-560B-2E77-7F65-155FCF34D0AC}"/>
                </a:ext>
              </a:extLst>
            </p:cNvPr>
            <p:cNvSpPr/>
            <p:nvPr/>
          </p:nvSpPr>
          <p:spPr>
            <a:xfrm>
              <a:off x="2518267" y="1603867"/>
              <a:ext cx="3881658" cy="26551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BA7D229-9E87-FDBC-7B5B-2D7B1BC73C87}"/>
                </a:ext>
              </a:extLst>
            </p:cNvPr>
            <p:cNvGrpSpPr/>
            <p:nvPr/>
          </p:nvGrpSpPr>
          <p:grpSpPr>
            <a:xfrm>
              <a:off x="624002" y="1721612"/>
              <a:ext cx="7222352" cy="2389858"/>
              <a:chOff x="-1686090" y="1700725"/>
              <a:chExt cx="6096784" cy="186519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1D03971-F3CC-B988-EE15-4B439FF91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0687" y="1700725"/>
                <a:ext cx="1452989" cy="136713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2FB027-479C-978F-76DD-AC9ACCE9F191}"/>
                  </a:ext>
                </a:extLst>
              </p:cNvPr>
              <p:cNvSpPr txBox="1"/>
              <p:nvPr/>
            </p:nvSpPr>
            <p:spPr>
              <a:xfrm>
                <a:off x="1469546" y="221772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= </a:t>
                </a:r>
                <a:endParaRPr lang="da-DK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17CB03-4143-7142-6F1C-B919594701D8}"/>
                  </a:ext>
                </a:extLst>
              </p:cNvPr>
              <p:cNvSpPr txBox="1"/>
              <p:nvPr/>
            </p:nvSpPr>
            <p:spPr>
              <a:xfrm>
                <a:off x="1408245" y="1894556"/>
                <a:ext cx="1986716" cy="552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Groth</a:t>
                </a:r>
                <a:r>
                  <a:rPr lang="en-US" sz="2000" dirty="0"/>
                  <a:t>-Sahai NIZKs</a:t>
                </a:r>
                <a:br>
                  <a:rPr lang="en-US" sz="2000" dirty="0"/>
                </a:br>
                <a:r>
                  <a:rPr lang="en-US" sz="2000" dirty="0"/>
                  <a:t>+</a:t>
                </a:r>
                <a:endParaRPr lang="da-DK" sz="2000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AF23290-E6E8-7FFE-E858-B8F38E1F8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5134" y="2470970"/>
                <a:ext cx="812941" cy="411090"/>
              </a:xfrm>
              <a:prstGeom prst="rect">
                <a:avLst/>
              </a:prstGeom>
            </p:spPr>
          </p:pic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273505F-3B5B-1B65-AEFD-49A8C674DC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9361" y="2979559"/>
                <a:ext cx="533649" cy="3745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34E641-9B51-0F54-0722-D175ABD39246}"/>
                  </a:ext>
                </a:extLst>
              </p:cNvPr>
              <p:cNvSpPr txBox="1"/>
              <p:nvPr/>
            </p:nvSpPr>
            <p:spPr>
              <a:xfrm>
                <a:off x="-1686090" y="3253651"/>
                <a:ext cx="6096784" cy="312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WE for </a:t>
                </a:r>
                <a:r>
                  <a:rPr lang="en-US" sz="2000" u="sng" dirty="0"/>
                  <a:t>linear</a:t>
                </a:r>
                <a:r>
                  <a:rPr lang="en-US" sz="2000" dirty="0"/>
                  <a:t> languages</a:t>
                </a:r>
                <a:endParaRPr lang="da-DK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66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79BA1-D279-D8B0-D94B-0F302BAA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moving to Succinct Functional Commitments</a:t>
            </a:r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C1288F-32E5-4EE3-1E2F-58BA558A759C}"/>
              </a:ext>
            </a:extLst>
          </p:cNvPr>
          <p:cNvSpPr txBox="1">
            <a:spLocks/>
          </p:cNvSpPr>
          <p:nvPr/>
        </p:nvSpPr>
        <p:spPr>
          <a:xfrm>
            <a:off x="1001601" y="374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CA4BA-EF9E-AF29-1A80-083AEEBC8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9" y="2761671"/>
            <a:ext cx="937597" cy="1334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0FE642-DDF9-FE4F-2BC3-B7CF4E414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49" y="2713752"/>
            <a:ext cx="994195" cy="1430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20DF1B-641B-7E8F-5F73-472F38071E76}"/>
              </a:ext>
            </a:extLst>
          </p:cNvPr>
          <p:cNvSpPr txBox="1"/>
          <p:nvPr/>
        </p:nvSpPr>
        <p:spPr>
          <a:xfrm>
            <a:off x="1985962" y="40900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E7F5C-0414-23F5-6325-E105038DE4A2}"/>
              </a:ext>
            </a:extLst>
          </p:cNvPr>
          <p:cNvSpPr txBox="1"/>
          <p:nvPr/>
        </p:nvSpPr>
        <p:spPr>
          <a:xfrm>
            <a:off x="9354443" y="40900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Verifier</a:t>
            </a:r>
            <a:endParaRPr lang="da-DK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BD6E8D-A2A9-291C-17C7-B3808D507324}"/>
              </a:ext>
            </a:extLst>
          </p:cNvPr>
          <p:cNvGrpSpPr/>
          <p:nvPr/>
        </p:nvGrpSpPr>
        <p:grpSpPr>
          <a:xfrm>
            <a:off x="3524250" y="3314615"/>
            <a:ext cx="4848225" cy="707886"/>
            <a:chOff x="3524250" y="3314615"/>
            <a:chExt cx="4848225" cy="70788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A97BF4D-AEA0-ECB4-E7C7-B7EDBB72C33C}"/>
                </a:ext>
              </a:extLst>
            </p:cNvPr>
            <p:cNvCxnSpPr>
              <a:cxnSpLocks/>
            </p:cNvCxnSpPr>
            <p:nvPr/>
          </p:nvCxnSpPr>
          <p:spPr>
            <a:xfrm>
              <a:off x="3524250" y="3781426"/>
              <a:ext cx="48482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0C5CD05-65AC-02C5-4F47-BA63CA2E94FE}"/>
                    </a:ext>
                  </a:extLst>
                </p:cNvPr>
                <p:cNvSpPr txBox="1"/>
                <p:nvPr/>
              </p:nvSpPr>
              <p:spPr>
                <a:xfrm>
                  <a:off x="5653087" y="3314615"/>
                  <a:ext cx="663900" cy="7078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b="0" dirty="0"/>
                </a:p>
                <a:p>
                  <a:endParaRPr lang="da-DK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0C5CD05-65AC-02C5-4F47-BA63CA2E94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087" y="3314615"/>
                  <a:ext cx="663900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3DE7D9-6BFC-FAA9-3BFE-BFE474FCDF6B}"/>
              </a:ext>
            </a:extLst>
          </p:cNvPr>
          <p:cNvSpPr txBox="1"/>
          <p:nvPr/>
        </p:nvSpPr>
        <p:spPr>
          <a:xfrm>
            <a:off x="4832039" y="217674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endParaRPr lang="da-DK" sz="2400" baseline="-25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D4999A-1B27-545A-84AC-F5A8B77EC1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2" b="11740"/>
          <a:stretch/>
        </p:blipFill>
        <p:spPr>
          <a:xfrm>
            <a:off x="4654425" y="1697791"/>
            <a:ext cx="689494" cy="63319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7060D6-B70E-354B-51B7-85C93822689C}"/>
              </a:ext>
            </a:extLst>
          </p:cNvPr>
          <p:cNvCxnSpPr>
            <a:cxnSpLocks/>
          </p:cNvCxnSpPr>
          <p:nvPr/>
        </p:nvCxnSpPr>
        <p:spPr>
          <a:xfrm>
            <a:off x="3925566" y="2014390"/>
            <a:ext cx="72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AAE2E1-152E-BE20-A11F-B230100517B5}"/>
              </a:ext>
            </a:extLst>
          </p:cNvPr>
          <p:cNvSpPr txBox="1"/>
          <p:nvPr/>
        </p:nvSpPr>
        <p:spPr>
          <a:xfrm>
            <a:off x="1051676" y="1766739"/>
            <a:ext cx="278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alleged commitment to D </a:t>
            </a:r>
          </a:p>
          <a:p>
            <a:r>
              <a:rPr lang="en-US" dirty="0"/>
              <a:t>(computationally binding)</a:t>
            </a:r>
            <a:endParaRPr lang="da-DK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60A24D-0BA5-3026-9CCD-565CC58F3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71" y="2859158"/>
            <a:ext cx="569842" cy="56984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4574C8-8304-0F13-CB60-6A31152BE5A8}"/>
              </a:ext>
            </a:extLst>
          </p:cNvPr>
          <p:cNvCxnSpPr>
            <a:cxnSpLocks/>
          </p:cNvCxnSpPr>
          <p:nvPr/>
        </p:nvCxnSpPr>
        <p:spPr>
          <a:xfrm flipV="1">
            <a:off x="995363" y="3333750"/>
            <a:ext cx="297208" cy="447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98B1A01-DDEC-330D-445C-08182ECC1070}"/>
              </a:ext>
            </a:extLst>
          </p:cNvPr>
          <p:cNvSpPr txBox="1"/>
          <p:nvPr/>
        </p:nvSpPr>
        <p:spPr>
          <a:xfrm>
            <a:off x="-43268" y="3781426"/>
            <a:ext cx="1592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Opening</a:t>
            </a:r>
            <a:br>
              <a:rPr lang="en-US" dirty="0"/>
            </a:br>
            <a:r>
              <a:rPr lang="en-US" dirty="0"/>
              <a:t> for commitment C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742C20-3477-713C-9F4B-EF3DF48BC084}"/>
                  </a:ext>
                </a:extLst>
              </p:cNvPr>
              <p:cNvSpPr txBox="1"/>
              <p:nvPr/>
            </p:nvSpPr>
            <p:spPr>
              <a:xfrm>
                <a:off x="2840544" y="4534322"/>
                <a:ext cx="7863260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Proof convinces Verifier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da-DK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742C20-3477-713C-9F4B-EF3DF48BC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44" y="4534322"/>
                <a:ext cx="7863260" cy="369332"/>
              </a:xfrm>
              <a:prstGeom prst="rect">
                <a:avLst/>
              </a:prstGeom>
              <a:blipFill>
                <a:blip r:embed="rId7"/>
                <a:stretch>
                  <a:fillRect l="-619" t="-8065" b="-24194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A47AC7F-C820-3691-8DF3-7546A08A944A}"/>
              </a:ext>
            </a:extLst>
          </p:cNvPr>
          <p:cNvSpPr txBox="1"/>
          <p:nvPr/>
        </p:nvSpPr>
        <p:spPr>
          <a:xfrm>
            <a:off x="2794694" y="2723384"/>
            <a:ext cx="6131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</a:t>
            </a:r>
            <a:endParaRPr lang="da-DK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F39E80-E6F5-25D5-6B1C-15A28F32C6A5}"/>
                  </a:ext>
                </a:extLst>
              </p:cNvPr>
              <p:cNvSpPr txBox="1"/>
              <p:nvPr/>
            </p:nvSpPr>
            <p:spPr>
              <a:xfrm>
                <a:off x="5383284" y="1921932"/>
                <a:ext cx="1767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da-DK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F39E80-E6F5-25D5-6B1C-15A28F32C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84" y="1921932"/>
                <a:ext cx="176733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>
            <a:extLst>
              <a:ext uri="{FF2B5EF4-FFF2-40B4-BE49-F238E27FC236}">
                <a16:creationId xmlns:a16="http://schemas.microsoft.com/office/drawing/2014/main" id="{6A5B488D-A7C0-C2BF-F3E0-6FB70DC3B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8570" y="5015585"/>
            <a:ext cx="8736834" cy="17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807A-A5E8-1A15-BF7E-AEC8786B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Succinct Functional Commitments?</a:t>
            </a:r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1E723-78AC-F5DC-E85E-1D3479CE9F82}"/>
              </a:ext>
            </a:extLst>
          </p:cNvPr>
          <p:cNvSpPr txBox="1"/>
          <p:nvPr/>
        </p:nvSpPr>
        <p:spPr>
          <a:xfrm>
            <a:off x="1955368" y="1908874"/>
            <a:ext cx="86248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There exist constructions from falsifiable assumptions (as opposed to SNARG/K-s)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dirty="0" err="1"/>
              <a:t>Libert</a:t>
            </a:r>
            <a:r>
              <a:rPr lang="da-DK" sz="2800" dirty="0"/>
              <a:t> et al. 2016, </a:t>
            </a:r>
            <a:r>
              <a:rPr lang="da-DK" sz="2800" dirty="0" err="1"/>
              <a:t>Lipmaa</a:t>
            </a:r>
            <a:r>
              <a:rPr lang="da-DK" sz="2800" dirty="0"/>
              <a:t> and </a:t>
            </a:r>
            <a:r>
              <a:rPr lang="da-DK" sz="2800" dirty="0" err="1"/>
              <a:t>Pavlyk</a:t>
            </a:r>
            <a:r>
              <a:rPr lang="da-DK" sz="2800" dirty="0"/>
              <a:t> 2020, </a:t>
            </a:r>
            <a:r>
              <a:rPr lang="da-DK" sz="2800" dirty="0" err="1"/>
              <a:t>Catalano</a:t>
            </a:r>
            <a:r>
              <a:rPr lang="da-DK" sz="2800" dirty="0"/>
              <a:t> et al. 2022,…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err="1"/>
              <a:t>There</a:t>
            </a:r>
            <a:r>
              <a:rPr lang="da-DK" sz="2800" dirty="0"/>
              <a:t> </a:t>
            </a:r>
            <a:r>
              <a:rPr lang="da-DK" sz="2800" dirty="0" err="1"/>
              <a:t>exist</a:t>
            </a:r>
            <a:r>
              <a:rPr lang="da-DK" sz="2800" dirty="0"/>
              <a:t> </a:t>
            </a:r>
            <a:r>
              <a:rPr lang="da-DK" sz="2800" dirty="0" err="1"/>
              <a:t>constructions</a:t>
            </a:r>
            <a:r>
              <a:rPr lang="da-DK" sz="2800" dirty="0"/>
              <a:t> with </a:t>
            </a:r>
            <a:r>
              <a:rPr lang="da-DK" sz="2800" b="1" dirty="0" err="1"/>
              <a:t>linear</a:t>
            </a:r>
            <a:r>
              <a:rPr lang="da-DK" sz="2800" b="1" dirty="0"/>
              <a:t> </a:t>
            </a:r>
            <a:r>
              <a:rPr lang="da-DK" sz="2800" b="1" dirty="0" err="1"/>
              <a:t>verification</a:t>
            </a:r>
            <a:r>
              <a:rPr lang="da-DK" sz="2800" b="1" dirty="0"/>
              <a:t> </a:t>
            </a:r>
            <a:r>
              <a:rPr lang="da-DK" sz="2800" dirty="0"/>
              <a:t>for </a:t>
            </a:r>
            <a:r>
              <a:rPr lang="da-DK" sz="2800" dirty="0" err="1"/>
              <a:t>several</a:t>
            </a:r>
            <a:r>
              <a:rPr lang="da-DK" sz="2800" dirty="0"/>
              <a:t> </a:t>
            </a:r>
            <a:r>
              <a:rPr lang="da-DK" sz="2800" dirty="0" err="1"/>
              <a:t>classes</a:t>
            </a:r>
            <a:r>
              <a:rPr lang="da-DK" sz="2800" dirty="0"/>
              <a:t> of </a:t>
            </a:r>
            <a:r>
              <a:rPr lang="da-DK" sz="2800" dirty="0" err="1"/>
              <a:t>computation</a:t>
            </a:r>
            <a:r>
              <a:rPr lang="da-DK" sz="2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dirty="0"/>
              <a:t>Inner products (</a:t>
            </a:r>
            <a:r>
              <a:rPr lang="da-DK" sz="2800" dirty="0" err="1"/>
              <a:t>Libert</a:t>
            </a:r>
            <a:r>
              <a:rPr lang="da-DK" sz="2800" dirty="0"/>
              <a:t> et al. 2016)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800" dirty="0" err="1"/>
              <a:t>Sparse</a:t>
            </a:r>
            <a:r>
              <a:rPr lang="da-DK" sz="2800" dirty="0"/>
              <a:t> </a:t>
            </a:r>
            <a:r>
              <a:rPr lang="da-DK" sz="2800" dirty="0" err="1"/>
              <a:t>polynomials</a:t>
            </a:r>
            <a:r>
              <a:rPr lang="da-DK" sz="2800" dirty="0"/>
              <a:t> (</a:t>
            </a:r>
            <a:r>
              <a:rPr lang="da-DK" sz="2800" dirty="0" err="1"/>
              <a:t>Lipmaa</a:t>
            </a:r>
            <a:r>
              <a:rPr lang="da-DK" sz="2800" dirty="0"/>
              <a:t> and </a:t>
            </a:r>
            <a:r>
              <a:rPr lang="da-DK" sz="2800" dirty="0" err="1"/>
              <a:t>Pavlyk</a:t>
            </a:r>
            <a:r>
              <a:rPr lang="da-DK" sz="2800" dirty="0"/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7301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C2856-9BF1-AB82-33D5-83F49E0A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52" y="371136"/>
            <a:ext cx="10515600" cy="1325563"/>
          </a:xfrm>
        </p:spPr>
        <p:txBody>
          <a:bodyPr/>
          <a:lstStyle/>
          <a:p>
            <a:r>
              <a:rPr lang="en-US" dirty="0"/>
              <a:t>Our Contributions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6D48E-0E3F-939F-EA60-DC6C3B1D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55" y="1825625"/>
            <a:ext cx="5803852" cy="48438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definitions and constructions </a:t>
            </a:r>
          </a:p>
          <a:p>
            <a:r>
              <a:rPr lang="en-US" dirty="0"/>
              <a:t>We adapt the recipe of [BL20] to the succinct setting</a:t>
            </a:r>
          </a:p>
          <a:p>
            <a:pPr lvl="1"/>
            <a:r>
              <a:rPr lang="en-US" dirty="0"/>
              <a:t>This requires additional care and new tools</a:t>
            </a:r>
          </a:p>
          <a:p>
            <a:r>
              <a:rPr lang="da-DK" dirty="0" err="1"/>
              <a:t>We</a:t>
            </a:r>
            <a:r>
              <a:rPr lang="da-DK" dirty="0"/>
              <a:t> show </a:t>
            </a:r>
            <a:r>
              <a:rPr lang="da-DK" dirty="0" err="1"/>
              <a:t>how</a:t>
            </a:r>
            <a:r>
              <a:rPr lang="da-DK" dirty="0"/>
              <a:t> to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notion</a:t>
            </a:r>
            <a:r>
              <a:rPr lang="da-DK" dirty="0"/>
              <a:t> to </a:t>
            </a:r>
            <a:r>
              <a:rPr lang="da-DK" dirty="0" err="1"/>
              <a:t>build</a:t>
            </a:r>
            <a:r>
              <a:rPr lang="da-DK" dirty="0"/>
              <a:t> </a:t>
            </a:r>
            <a:r>
              <a:rPr lang="da-DK" dirty="0" err="1"/>
              <a:t>mrNISC</a:t>
            </a:r>
            <a:endParaRPr lang="da-DK" dirty="0"/>
          </a:p>
          <a:p>
            <a:pPr lvl="1"/>
            <a:r>
              <a:rPr lang="da-DK" dirty="0" err="1"/>
              <a:t>We</a:t>
            </a:r>
            <a:r>
              <a:rPr lang="da-DK" dirty="0"/>
              <a:t> show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may</a:t>
            </a:r>
            <a:r>
              <a:rPr lang="da-DK" dirty="0"/>
              <a:t> </a:t>
            </a:r>
            <a:r>
              <a:rPr lang="da-DK" dirty="0" err="1"/>
              <a:t>obtain</a:t>
            </a:r>
            <a:r>
              <a:rPr lang="da-DK" dirty="0"/>
              <a:t> </a:t>
            </a:r>
            <a:r>
              <a:rPr lang="da-DK" dirty="0" err="1"/>
              <a:t>mrNISC</a:t>
            </a:r>
            <a:r>
              <a:rPr lang="da-DK" dirty="0"/>
              <a:t> </a:t>
            </a:r>
            <a:r>
              <a:rPr lang="da-DK" dirty="0" err="1"/>
              <a:t>through</a:t>
            </a:r>
            <a:r>
              <a:rPr lang="da-DK" dirty="0"/>
              <a:t> </a:t>
            </a:r>
            <a:r>
              <a:rPr lang="da-DK" dirty="0" err="1"/>
              <a:t>round</a:t>
            </a:r>
            <a:r>
              <a:rPr lang="da-DK" dirty="0"/>
              <a:t> </a:t>
            </a:r>
            <a:r>
              <a:rPr lang="da-DK" dirty="0" err="1"/>
              <a:t>collapse</a:t>
            </a:r>
            <a:r>
              <a:rPr lang="da-DK" dirty="0"/>
              <a:t> of Beaver </a:t>
            </a:r>
            <a:r>
              <a:rPr lang="da-DK" dirty="0" err="1"/>
              <a:t>triples-based</a:t>
            </a:r>
            <a:r>
              <a:rPr lang="da-DK" dirty="0"/>
              <a:t> </a:t>
            </a:r>
            <a:r>
              <a:rPr lang="da-DK" dirty="0" err="1"/>
              <a:t>techniques</a:t>
            </a:r>
            <a:r>
              <a:rPr lang="da-DK" dirty="0"/>
              <a:t> (</a:t>
            </a:r>
            <a:r>
              <a:rPr lang="da-DK" dirty="0" err="1"/>
              <a:t>assuming</a:t>
            </a:r>
            <a:r>
              <a:rPr lang="da-DK" dirty="0"/>
              <a:t> </a:t>
            </a:r>
            <a:r>
              <a:rPr lang="da-DK" dirty="0" err="1"/>
              <a:t>slightly</a:t>
            </a:r>
            <a:r>
              <a:rPr lang="da-DK" dirty="0"/>
              <a:t> more </a:t>
            </a:r>
            <a:r>
              <a:rPr lang="da-DK" dirty="0" err="1"/>
              <a:t>powerful</a:t>
            </a:r>
            <a:r>
              <a:rPr lang="da-DK" dirty="0"/>
              <a:t> </a:t>
            </a:r>
            <a:r>
              <a:rPr lang="da-DK" dirty="0" err="1"/>
              <a:t>sFC</a:t>
            </a:r>
            <a:r>
              <a:rPr lang="da-DK" dirty="0"/>
              <a:t>)</a:t>
            </a:r>
          </a:p>
          <a:p>
            <a:r>
              <a:rPr lang="da-DK" dirty="0" err="1"/>
              <a:t>Additional</a:t>
            </a:r>
            <a:r>
              <a:rPr lang="da-DK" dirty="0"/>
              <a:t> </a:t>
            </a:r>
            <a:r>
              <a:rPr lang="da-DK" dirty="0" err="1"/>
              <a:t>application</a:t>
            </a:r>
            <a:r>
              <a:rPr lang="da-DK" dirty="0"/>
              <a:t> </a:t>
            </a:r>
            <a:r>
              <a:rPr lang="da-DK" dirty="0" err="1"/>
              <a:t>settings</a:t>
            </a:r>
            <a:endParaRPr lang="da-DK" dirty="0"/>
          </a:p>
          <a:p>
            <a:pPr lvl="1"/>
            <a:r>
              <a:rPr lang="da-DK" dirty="0" err="1"/>
              <a:t>Targeted</a:t>
            </a:r>
            <a:r>
              <a:rPr lang="da-DK" dirty="0"/>
              <a:t> broadcast </a:t>
            </a:r>
          </a:p>
          <a:p>
            <a:pPr lvl="1"/>
            <a:r>
              <a:rPr lang="da-DK" dirty="0" err="1"/>
              <a:t>Contingent</a:t>
            </a:r>
            <a:r>
              <a:rPr lang="da-DK" dirty="0"/>
              <a:t> </a:t>
            </a:r>
            <a:r>
              <a:rPr lang="da-DK" dirty="0" err="1"/>
              <a:t>payments</a:t>
            </a:r>
            <a:r>
              <a:rPr lang="da-DK" dirty="0"/>
              <a:t> over </a:t>
            </a:r>
            <a:r>
              <a:rPr lang="da-DK" dirty="0" err="1"/>
              <a:t>commitments</a:t>
            </a:r>
            <a:endParaRPr lang="da-DK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9B068D-94A6-2FFE-1809-E7AA6FE40418}"/>
              </a:ext>
            </a:extLst>
          </p:cNvPr>
          <p:cNvGrpSpPr/>
          <p:nvPr/>
        </p:nvGrpSpPr>
        <p:grpSpPr>
          <a:xfrm>
            <a:off x="6691361" y="2937584"/>
            <a:ext cx="5500639" cy="3675026"/>
            <a:chOff x="6691361" y="2937584"/>
            <a:chExt cx="5500639" cy="36750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DC39FF-3DF4-5EF3-09FF-FF8DD86960C5}"/>
                </a:ext>
              </a:extLst>
            </p:cNvPr>
            <p:cNvSpPr/>
            <p:nvPr/>
          </p:nvSpPr>
          <p:spPr>
            <a:xfrm>
              <a:off x="6691361" y="2937584"/>
              <a:ext cx="5500639" cy="36750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4149DF-DBAE-046E-BA52-5F56F6C4D6A7}"/>
                </a:ext>
              </a:extLst>
            </p:cNvPr>
            <p:cNvGrpSpPr/>
            <p:nvPr/>
          </p:nvGrpSpPr>
          <p:grpSpPr>
            <a:xfrm>
              <a:off x="6808443" y="3195436"/>
              <a:ext cx="4545357" cy="2981527"/>
              <a:chOff x="-113970" y="1857550"/>
              <a:chExt cx="3836986" cy="232697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F3527F-B01A-03E8-B40E-F30C1810EA3F}"/>
                  </a:ext>
                </a:extLst>
              </p:cNvPr>
              <p:cNvSpPr txBox="1"/>
              <p:nvPr/>
            </p:nvSpPr>
            <p:spPr>
              <a:xfrm>
                <a:off x="1469546" y="221772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= </a:t>
                </a:r>
                <a:endParaRPr lang="da-DK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8D9715-99D4-C531-C2EE-A99077185531}"/>
                  </a:ext>
                </a:extLst>
              </p:cNvPr>
              <p:cNvSpPr txBox="1"/>
              <p:nvPr/>
            </p:nvSpPr>
            <p:spPr>
              <a:xfrm>
                <a:off x="1736300" y="1857550"/>
                <a:ext cx="1986716" cy="1993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Succinct Functional Commitment with linear verification</a:t>
                </a:r>
              </a:p>
              <a:p>
                <a:pPr algn="ctr"/>
                <a:r>
                  <a:rPr lang="en-US" sz="2000" dirty="0"/>
                  <a:t>+</a:t>
                </a:r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+</a:t>
                </a:r>
                <a:endParaRPr lang="da-DK" sz="2000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56ECFC8-A135-1BB7-089B-6091EB6E2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3187" y="3014569"/>
                <a:ext cx="812941" cy="411090"/>
              </a:xfrm>
              <a:prstGeom prst="rect">
                <a:avLst/>
              </a:prstGeom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ED71B09-DC44-E9E9-DCCA-EA98CA8371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9825" y="3315003"/>
                <a:ext cx="643674" cy="2461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768EDB-77BC-AE52-3D14-47F59D10EEA8}"/>
                  </a:ext>
                </a:extLst>
              </p:cNvPr>
              <p:cNvSpPr txBox="1"/>
              <p:nvPr/>
            </p:nvSpPr>
            <p:spPr>
              <a:xfrm>
                <a:off x="-113970" y="3391836"/>
                <a:ext cx="2040715" cy="792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/>
                  <a:t>Extractable</a:t>
                </a:r>
                <a:r>
                  <a:rPr lang="en-US" sz="2000" dirty="0"/>
                  <a:t> Hash Proof system for linear languages</a:t>
                </a:r>
                <a:endParaRPr lang="da-DK" sz="2000" dirty="0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C30D615-4F47-9347-3A03-097503EBC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175" y="3431134"/>
            <a:ext cx="1565973" cy="832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82518E-780A-A7FD-29BC-CE29A188D7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4"/>
          <a:stretch/>
        </p:blipFill>
        <p:spPr>
          <a:xfrm rot="1609456">
            <a:off x="10191125" y="4406701"/>
            <a:ext cx="734469" cy="51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AF5618-FFBB-46A9-C91F-FE18730038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0"/>
          <a:stretch/>
        </p:blipFill>
        <p:spPr>
          <a:xfrm rot="21239822">
            <a:off x="9824948" y="5816912"/>
            <a:ext cx="577490" cy="4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D782-28B9-5A1E-BD64-8D26587F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883D-4C4F-4B46-2143-2745039A3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0978"/>
          </a:xfrm>
        </p:spPr>
        <p:txBody>
          <a:bodyPr/>
          <a:lstStyle/>
          <a:p>
            <a:r>
              <a:rPr lang="en-US" dirty="0"/>
              <a:t>Weaker WE can still be useful</a:t>
            </a:r>
            <a:r>
              <a:rPr lang="da-DK" dirty="0"/>
              <a:t> (</a:t>
            </a:r>
            <a:r>
              <a:rPr lang="da-DK" dirty="0" err="1"/>
              <a:t>yet</a:t>
            </a:r>
            <a:r>
              <a:rPr lang="da-DK" dirty="0"/>
              <a:t> </a:t>
            </a:r>
            <a:r>
              <a:rPr lang="da-DK" dirty="0" err="1"/>
              <a:t>instantiatable</a:t>
            </a:r>
            <a:r>
              <a:rPr lang="da-DK" dirty="0"/>
              <a:t>)</a:t>
            </a:r>
          </a:p>
          <a:p>
            <a:r>
              <a:rPr lang="en-US" dirty="0"/>
              <a:t>Our work: techniques to add succinctness to “weak WE” with minimalistic theoretical requirements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B93633-5CA2-9DF0-2035-C96736DA56FD}"/>
              </a:ext>
            </a:extLst>
          </p:cNvPr>
          <p:cNvGrpSpPr/>
          <p:nvPr/>
        </p:nvGrpSpPr>
        <p:grpSpPr>
          <a:xfrm>
            <a:off x="9123335" y="5805692"/>
            <a:ext cx="3125492" cy="748558"/>
            <a:chOff x="7573505" y="5144431"/>
            <a:chExt cx="3125492" cy="7485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65BB91-5E1C-3354-4D83-16BA0F96A2C7}"/>
                </a:ext>
              </a:extLst>
            </p:cNvPr>
            <p:cNvSpPr txBox="1"/>
            <p:nvPr/>
          </p:nvSpPr>
          <p:spPr>
            <a:xfrm>
              <a:off x="7573505" y="5492879"/>
              <a:ext cx="31254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2000" dirty="0">
                  <a:hlinkClick r:id="rId2"/>
                </a:rPr>
                <a:t>https://ia.cr/2022/1510</a:t>
              </a:r>
              <a:endParaRPr lang="da-DK" sz="2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8F94EB-43B3-A218-D9DD-A98D7C06C1FB}"/>
                </a:ext>
              </a:extLst>
            </p:cNvPr>
            <p:cNvSpPr txBox="1"/>
            <p:nvPr/>
          </p:nvSpPr>
          <p:spPr>
            <a:xfrm>
              <a:off x="7573505" y="5144431"/>
              <a:ext cx="2621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Eprint</a:t>
              </a:r>
              <a:r>
                <a:rPr lang="en-US" sz="2000" dirty="0"/>
                <a:t> at:</a:t>
              </a:r>
              <a:endParaRPr lang="da-DK" sz="2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935836-4D2E-BA56-8E8E-1997501BCDEB}"/>
              </a:ext>
            </a:extLst>
          </p:cNvPr>
          <p:cNvSpPr txBox="1"/>
          <p:nvPr/>
        </p:nvSpPr>
        <p:spPr>
          <a:xfrm>
            <a:off x="2929181" y="5131560"/>
            <a:ext cx="231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Thanks!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24961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77CA-F75C-77C9-BC43-4C924A93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in One Slide</a:t>
            </a:r>
            <a:endParaRPr lang="da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C42652-68EB-5752-6A45-C4D0A6646A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6"/>
          <a:stretch/>
        </p:blipFill>
        <p:spPr>
          <a:xfrm>
            <a:off x="2106155" y="1367744"/>
            <a:ext cx="7787568" cy="44472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C7FBF1-7F29-9C7A-AECE-07C9A75EF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7"/>
          <a:stretch/>
        </p:blipFill>
        <p:spPr>
          <a:xfrm>
            <a:off x="2109009" y="1367745"/>
            <a:ext cx="7787568" cy="27232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E3D93D7-ADD5-5E11-8922-2A6E607A664B}"/>
              </a:ext>
            </a:extLst>
          </p:cNvPr>
          <p:cNvGrpSpPr/>
          <p:nvPr/>
        </p:nvGrpSpPr>
        <p:grpSpPr>
          <a:xfrm>
            <a:off x="242887" y="1690689"/>
            <a:ext cx="2871787" cy="1442805"/>
            <a:chOff x="242888" y="1690688"/>
            <a:chExt cx="2619376" cy="16072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8C5830-64E2-1E48-F633-359ECB1AF07E}"/>
                </a:ext>
              </a:extLst>
            </p:cNvPr>
            <p:cNvSpPr txBox="1"/>
            <p:nvPr/>
          </p:nvSpPr>
          <p:spPr>
            <a:xfrm>
              <a:off x="242888" y="1690688"/>
              <a:ext cx="2619376" cy="13371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Problem:</a:t>
              </a:r>
              <a:br>
                <a:rPr lang="en-US" dirty="0"/>
              </a:br>
              <a:r>
                <a:rPr lang="en-US" dirty="0"/>
                <a:t>Hard-</a:t>
              </a:r>
              <a:r>
                <a:rPr lang="en-US" dirty="0" err="1"/>
                <a:t>ish</a:t>
              </a:r>
              <a:r>
                <a:rPr lang="en-US" dirty="0"/>
                <a:t> to find this creature in (cryptographic) nature for now</a:t>
              </a:r>
              <a:endParaRPr lang="da-DK" dirty="0"/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24D51590-545C-036F-5E67-2C55DF36C14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791322" y="2347474"/>
              <a:ext cx="406890" cy="1493979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F997F98-80A8-2136-3C0C-A4EF09E99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64" y="1367743"/>
            <a:ext cx="7785659" cy="5367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F33E2B-A35A-8731-5F05-A145057C7329}"/>
              </a:ext>
            </a:extLst>
          </p:cNvPr>
          <p:cNvGrpSpPr/>
          <p:nvPr/>
        </p:nvGrpSpPr>
        <p:grpSpPr>
          <a:xfrm>
            <a:off x="2745624" y="2735272"/>
            <a:ext cx="5772332" cy="3326300"/>
            <a:chOff x="2877745" y="2735272"/>
            <a:chExt cx="5772332" cy="33263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5A8A1D-5CA0-62AF-E258-4959681D567E}"/>
                </a:ext>
              </a:extLst>
            </p:cNvPr>
            <p:cNvSpPr txBox="1"/>
            <p:nvPr/>
          </p:nvSpPr>
          <p:spPr>
            <a:xfrm>
              <a:off x="2877745" y="2735272"/>
              <a:ext cx="4805364" cy="1815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Solution?</a:t>
              </a:r>
              <a:br>
                <a:rPr lang="en-US" sz="2800" dirty="0"/>
              </a:br>
              <a:r>
                <a:rPr lang="en-US" sz="2800" dirty="0"/>
                <a:t>Could we bioengineer a less powerful “creature” that achieves similar results?</a:t>
              </a:r>
              <a:endParaRPr lang="da-DK" sz="28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9D3A54-2DB9-2BD1-A246-152D108F1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7049" y="4200245"/>
              <a:ext cx="1893028" cy="186132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1F7F51-49E2-E46B-5A97-5A0E6B2A2793}"/>
              </a:ext>
            </a:extLst>
          </p:cNvPr>
          <p:cNvGrpSpPr/>
          <p:nvPr/>
        </p:nvGrpSpPr>
        <p:grpSpPr>
          <a:xfrm>
            <a:off x="56627" y="5430057"/>
            <a:ext cx="5091679" cy="863703"/>
            <a:chOff x="56627" y="5430057"/>
            <a:chExt cx="5091679" cy="863703"/>
          </a:xfrm>
        </p:grpSpPr>
        <p:cxnSp>
          <p:nvCxnSpPr>
            <p:cNvPr id="3" name="Connector: Elbow 2">
              <a:extLst>
                <a:ext uri="{FF2B5EF4-FFF2-40B4-BE49-F238E27FC236}">
                  <a16:creationId xmlns:a16="http://schemas.microsoft.com/office/drawing/2014/main" id="{AEDD0C8D-BEE6-B4A3-7E7E-F54028B096A8}"/>
                </a:ext>
              </a:extLst>
            </p:cNvPr>
            <p:cNvCxnSpPr>
              <a:cxnSpLocks/>
            </p:cNvCxnSpPr>
            <p:nvPr/>
          </p:nvCxnSpPr>
          <p:spPr>
            <a:xfrm>
              <a:off x="816799" y="5994943"/>
              <a:ext cx="4331507" cy="298817"/>
            </a:xfrm>
            <a:prstGeom prst="bentConnector3">
              <a:avLst>
                <a:gd name="adj1" fmla="val 215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C0BBD2-3F8B-E559-AB45-2DDADDA198D8}"/>
                </a:ext>
              </a:extLst>
            </p:cNvPr>
            <p:cNvSpPr txBox="1"/>
            <p:nvPr/>
          </p:nvSpPr>
          <p:spPr>
            <a:xfrm>
              <a:off x="56627" y="5430057"/>
              <a:ext cx="3322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better communication/efficiency</a:t>
              </a:r>
              <a:br>
                <a:rPr lang="en-US" sz="1600" dirty="0"/>
              </a:br>
              <a:r>
                <a:rPr lang="en-US" sz="1600" dirty="0"/>
                <a:t>(+ can catch frisbee if trained)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2A0448-B20C-17A5-AB15-B75014450B05}"/>
              </a:ext>
            </a:extLst>
          </p:cNvPr>
          <p:cNvSpPr txBox="1"/>
          <p:nvPr/>
        </p:nvSpPr>
        <p:spPr>
          <a:xfrm>
            <a:off x="9711964" y="6636222"/>
            <a:ext cx="2750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Earthling animal pics from: The Oatmeal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8954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E92F68-FD2A-C865-AEAD-6BF464DC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54" y="1356159"/>
            <a:ext cx="7785659" cy="53676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DBA90B8-3F05-57B8-5722-FF96C9887F99}"/>
              </a:ext>
            </a:extLst>
          </p:cNvPr>
          <p:cNvGrpSpPr/>
          <p:nvPr/>
        </p:nvGrpSpPr>
        <p:grpSpPr>
          <a:xfrm>
            <a:off x="1272419" y="3950817"/>
            <a:ext cx="3926539" cy="1506554"/>
            <a:chOff x="4210153" y="1125911"/>
            <a:chExt cx="1286027" cy="112955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C0A1C8B-737D-2F8E-45EA-E554ADDF9DFF}"/>
                </a:ext>
              </a:extLst>
            </p:cNvPr>
            <p:cNvSpPr/>
            <p:nvPr/>
          </p:nvSpPr>
          <p:spPr>
            <a:xfrm>
              <a:off x="4210153" y="1125911"/>
              <a:ext cx="1193120" cy="1129553"/>
            </a:xfrm>
            <a:prstGeom prst="ellipse">
              <a:avLst/>
            </a:prstGeom>
            <a:gradFill flip="none" rotWithShape="1">
              <a:gsLst>
                <a:gs pos="44000">
                  <a:schemeClr val="accent1">
                    <a:lumMod val="5000"/>
                    <a:lumOff val="95000"/>
                    <a:alpha val="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0EE50D-AB7D-078F-32D0-4440B41AA877}"/>
                </a:ext>
              </a:extLst>
            </p:cNvPr>
            <p:cNvSpPr txBox="1"/>
            <p:nvPr/>
          </p:nvSpPr>
          <p:spPr>
            <a:xfrm>
              <a:off x="4581780" y="1227349"/>
              <a:ext cx="914400" cy="21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</a:t>
              </a:r>
              <a:endParaRPr lang="da-DK" b="1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750C63-01D9-F528-B310-27CA3487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63" y="336068"/>
            <a:ext cx="10515600" cy="1325563"/>
          </a:xfrm>
        </p:spPr>
        <p:txBody>
          <a:bodyPr/>
          <a:lstStyle/>
          <a:p>
            <a:r>
              <a:rPr lang="en-US" dirty="0"/>
              <a:t>Plan</a:t>
            </a:r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37DECC-8B96-2DBD-7387-F46947C7135F}"/>
              </a:ext>
            </a:extLst>
          </p:cNvPr>
          <p:cNvGrpSpPr/>
          <p:nvPr/>
        </p:nvGrpSpPr>
        <p:grpSpPr>
          <a:xfrm>
            <a:off x="4210153" y="1125911"/>
            <a:ext cx="1286027" cy="1129553"/>
            <a:chOff x="4210153" y="1125911"/>
            <a:chExt cx="1286027" cy="112955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4732043-1688-8CD9-1CA5-9FE513F1D4DD}"/>
                </a:ext>
              </a:extLst>
            </p:cNvPr>
            <p:cNvSpPr/>
            <p:nvPr/>
          </p:nvSpPr>
          <p:spPr>
            <a:xfrm>
              <a:off x="4210153" y="1125911"/>
              <a:ext cx="1193120" cy="1129553"/>
            </a:xfrm>
            <a:prstGeom prst="ellipse">
              <a:avLst/>
            </a:prstGeom>
            <a:gradFill flip="none" rotWithShape="1">
              <a:gsLst>
                <a:gs pos="44000">
                  <a:schemeClr val="accent1">
                    <a:lumMod val="5000"/>
                    <a:lumOff val="95000"/>
                    <a:alpha val="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6B5491-F3BE-5E23-F401-A6DDDC311725}"/>
                </a:ext>
              </a:extLst>
            </p:cNvPr>
            <p:cNvSpPr txBox="1"/>
            <p:nvPr/>
          </p:nvSpPr>
          <p:spPr>
            <a:xfrm>
              <a:off x="4581780" y="122734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</a:t>
              </a:r>
              <a:endParaRPr lang="da-DK" b="1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2E25DF3-11E1-B97D-4400-968B0623D085}"/>
              </a:ext>
            </a:extLst>
          </p:cNvPr>
          <p:cNvGrpSpPr/>
          <p:nvPr/>
        </p:nvGrpSpPr>
        <p:grpSpPr>
          <a:xfrm>
            <a:off x="3243023" y="3270619"/>
            <a:ext cx="2762760" cy="804761"/>
            <a:chOff x="4210153" y="1125911"/>
            <a:chExt cx="1193120" cy="112955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9EFACD-AAD1-7853-8FA1-D6D71E15282F}"/>
                </a:ext>
              </a:extLst>
            </p:cNvPr>
            <p:cNvSpPr/>
            <p:nvPr/>
          </p:nvSpPr>
          <p:spPr>
            <a:xfrm>
              <a:off x="4210153" y="1125911"/>
              <a:ext cx="1193120" cy="1129553"/>
            </a:xfrm>
            <a:prstGeom prst="ellipse">
              <a:avLst/>
            </a:prstGeom>
            <a:gradFill flip="none" rotWithShape="1">
              <a:gsLst>
                <a:gs pos="64000">
                  <a:schemeClr val="accent1">
                    <a:lumMod val="5000"/>
                    <a:lumOff val="95000"/>
                    <a:alpha val="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7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8FB3BF-2869-A3AF-4DBF-26E19807A90B}"/>
                </a:ext>
              </a:extLst>
            </p:cNvPr>
            <p:cNvSpPr txBox="1"/>
            <p:nvPr/>
          </p:nvSpPr>
          <p:spPr>
            <a:xfrm>
              <a:off x="4422570" y="1446975"/>
              <a:ext cx="914400" cy="518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  <a:endParaRPr lang="da-DK" b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45737-F120-C503-48D8-2556653BBDF8}"/>
              </a:ext>
            </a:extLst>
          </p:cNvPr>
          <p:cNvGrpSpPr/>
          <p:nvPr/>
        </p:nvGrpSpPr>
        <p:grpSpPr>
          <a:xfrm>
            <a:off x="5881592" y="3047911"/>
            <a:ext cx="4055307" cy="902906"/>
            <a:chOff x="4210153" y="1125911"/>
            <a:chExt cx="1193120" cy="112955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196A2A-0272-0D81-4573-F6E273492015}"/>
                </a:ext>
              </a:extLst>
            </p:cNvPr>
            <p:cNvSpPr/>
            <p:nvPr/>
          </p:nvSpPr>
          <p:spPr>
            <a:xfrm>
              <a:off x="4210153" y="1125911"/>
              <a:ext cx="1193120" cy="1129553"/>
            </a:xfrm>
            <a:prstGeom prst="ellipse">
              <a:avLst/>
            </a:prstGeom>
            <a:gradFill flip="none" rotWithShape="1">
              <a:gsLst>
                <a:gs pos="64000">
                  <a:schemeClr val="accent1">
                    <a:lumMod val="5000"/>
                    <a:lumOff val="95000"/>
                    <a:alpha val="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7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u="sng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E75275-961F-B0E2-7B05-4590693B982A}"/>
                </a:ext>
              </a:extLst>
            </p:cNvPr>
            <p:cNvSpPr txBox="1"/>
            <p:nvPr/>
          </p:nvSpPr>
          <p:spPr>
            <a:xfrm>
              <a:off x="4422570" y="1446975"/>
              <a:ext cx="914400" cy="462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  <a:endParaRPr lang="da-DK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FE33F9-6772-F8F5-EEF7-4FCCC2D16F18}"/>
              </a:ext>
            </a:extLst>
          </p:cNvPr>
          <p:cNvGrpSpPr/>
          <p:nvPr/>
        </p:nvGrpSpPr>
        <p:grpSpPr>
          <a:xfrm>
            <a:off x="8359846" y="3304553"/>
            <a:ext cx="1881380" cy="2561316"/>
            <a:chOff x="8359846" y="3304553"/>
            <a:chExt cx="1881380" cy="256131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4B1B54-2AB7-4AD8-B545-65C34D27A709}"/>
                </a:ext>
              </a:extLst>
            </p:cNvPr>
            <p:cNvSpPr/>
            <p:nvPr/>
          </p:nvSpPr>
          <p:spPr>
            <a:xfrm>
              <a:off x="8359846" y="3304553"/>
              <a:ext cx="1719200" cy="4513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u="sng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3D0E70-174B-C601-42F1-7AD8A626EFBF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>
              <a:off x="9219446" y="3755861"/>
              <a:ext cx="105478" cy="1657191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FDA1CF-0416-B8A1-A374-81966C4BA549}"/>
                </a:ext>
              </a:extLst>
            </p:cNvPr>
            <p:cNvSpPr/>
            <p:nvPr/>
          </p:nvSpPr>
          <p:spPr>
            <a:xfrm>
              <a:off x="8522026" y="5414561"/>
              <a:ext cx="1719200" cy="4513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182032C-716E-B3EC-736B-AC323C6892D0}"/>
              </a:ext>
            </a:extLst>
          </p:cNvPr>
          <p:cNvGrpSpPr/>
          <p:nvPr/>
        </p:nvGrpSpPr>
        <p:grpSpPr>
          <a:xfrm>
            <a:off x="-1686090" y="1700726"/>
            <a:ext cx="6096784" cy="1891479"/>
            <a:chOff x="-1686090" y="1700726"/>
            <a:chExt cx="6096784" cy="189147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9BE44EB-D750-1457-BCC4-387CE622A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69" y="1700726"/>
              <a:ext cx="1452989" cy="136713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310CA1-A046-1995-CE13-A47684AB26D2}"/>
                </a:ext>
              </a:extLst>
            </p:cNvPr>
            <p:cNvSpPr txBox="1"/>
            <p:nvPr/>
          </p:nvSpPr>
          <p:spPr>
            <a:xfrm>
              <a:off x="1469546" y="221772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</a:t>
              </a:r>
              <a:endParaRPr lang="da-DK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F17EE3-416B-D188-B50E-E12A64FC3250}"/>
                </a:ext>
              </a:extLst>
            </p:cNvPr>
            <p:cNvSpPr txBox="1"/>
            <p:nvPr/>
          </p:nvSpPr>
          <p:spPr>
            <a:xfrm>
              <a:off x="1355086" y="1846995"/>
              <a:ext cx="1986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Groth</a:t>
              </a:r>
              <a:r>
                <a:rPr lang="en-US" dirty="0"/>
                <a:t>-Sahai NIZKs</a:t>
              </a:r>
              <a:br>
                <a:rPr lang="en-US" dirty="0"/>
              </a:br>
              <a:r>
                <a:rPr lang="en-US" dirty="0"/>
                <a:t>+</a:t>
              </a:r>
              <a:endParaRPr lang="da-DK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D449AFB-732D-C1A3-4041-79D94B57F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5134" y="2470970"/>
              <a:ext cx="812941" cy="411090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535B5FF-EF0E-83DF-BA6E-BF33DBD72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9361" y="2979559"/>
              <a:ext cx="533649" cy="3745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E6DD4C-9394-33A8-9B94-998DD768510D}"/>
                </a:ext>
              </a:extLst>
            </p:cNvPr>
            <p:cNvSpPr txBox="1"/>
            <p:nvPr/>
          </p:nvSpPr>
          <p:spPr>
            <a:xfrm>
              <a:off x="-1686090" y="3253651"/>
              <a:ext cx="609678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WE for linear languages</a:t>
              </a:r>
              <a:endParaRPr lang="da-DK" sz="16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548E99-47A0-82AC-FF95-005B8D42E80B}"/>
              </a:ext>
            </a:extLst>
          </p:cNvPr>
          <p:cNvGrpSpPr/>
          <p:nvPr/>
        </p:nvGrpSpPr>
        <p:grpSpPr>
          <a:xfrm>
            <a:off x="3790800" y="5237761"/>
            <a:ext cx="3080521" cy="1423689"/>
            <a:chOff x="4661622" y="1188126"/>
            <a:chExt cx="1012721" cy="83902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00066CA-22F9-1D06-092C-0FBBAE827520}"/>
                </a:ext>
              </a:extLst>
            </p:cNvPr>
            <p:cNvSpPr/>
            <p:nvPr/>
          </p:nvSpPr>
          <p:spPr>
            <a:xfrm>
              <a:off x="4661622" y="1188126"/>
              <a:ext cx="848070" cy="839025"/>
            </a:xfrm>
            <a:prstGeom prst="ellipse">
              <a:avLst/>
            </a:prstGeom>
            <a:gradFill flip="none" rotWithShape="1">
              <a:gsLst>
                <a:gs pos="44000">
                  <a:schemeClr val="accent1">
                    <a:lumMod val="5000"/>
                    <a:lumOff val="95000"/>
                    <a:alpha val="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7731E2-E05D-752A-B59F-97EDD4123838}"/>
                </a:ext>
              </a:extLst>
            </p:cNvPr>
            <p:cNvSpPr txBox="1"/>
            <p:nvPr/>
          </p:nvSpPr>
          <p:spPr>
            <a:xfrm>
              <a:off x="4759943" y="1435130"/>
              <a:ext cx="914400" cy="21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5</a:t>
              </a:r>
              <a:endParaRPr lang="da-DK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862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4274-5BCB-774C-5871-44FD4300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4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 Closer Look at WE and Applications</a:t>
            </a:r>
            <a:endParaRPr lang="da-DK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D9C6F-5EDF-98F5-203C-5F4477906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9"/>
          <a:stretch/>
        </p:blipFill>
        <p:spPr>
          <a:xfrm>
            <a:off x="1686773" y="942367"/>
            <a:ext cx="7785659" cy="26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CC08-8B67-F65C-3D0F-70686DC6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WE: Model</a:t>
            </a:r>
            <a:endParaRPr lang="da-DK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6D2B92-4C83-DBBD-3F5C-CDE19E5D178B}"/>
              </a:ext>
            </a:extLst>
          </p:cNvPr>
          <p:cNvSpPr txBox="1">
            <a:spLocks/>
          </p:cNvSpPr>
          <p:nvPr/>
        </p:nvSpPr>
        <p:spPr>
          <a:xfrm>
            <a:off x="908260" y="3971503"/>
            <a:ext cx="3720799" cy="1727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731B854-7BE1-31C4-A6AE-9C295D867F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40" y="5325520"/>
                <a:ext cx="5882569" cy="17279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𝑃𝐾𝐸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𝑃𝐾𝐸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da-DK" sz="24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731B854-7BE1-31C4-A6AE-9C295D867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0" y="5325520"/>
                <a:ext cx="5882569" cy="1727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59E1651-463B-F477-69B1-5C918D2A9739}"/>
              </a:ext>
            </a:extLst>
          </p:cNvPr>
          <p:cNvGrpSpPr/>
          <p:nvPr/>
        </p:nvGrpSpPr>
        <p:grpSpPr>
          <a:xfrm>
            <a:off x="6618310" y="1690688"/>
            <a:ext cx="5478094" cy="2907386"/>
            <a:chOff x="6618310" y="1690688"/>
            <a:chExt cx="5478094" cy="2907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A2658245-AAD6-B8A6-F083-68E86E9245D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075510" y="2870107"/>
                  <a:ext cx="5020894" cy="172796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a14:m>
                  <a:endParaRPr lang="en-US" dirty="0"/>
                </a:p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dirty="0"/>
                </a:p>
                <a:p>
                  <a:endParaRPr lang="en-US" dirty="0"/>
                </a:p>
                <a:p>
                  <a:endParaRPr lang="da-DK" dirty="0"/>
                </a:p>
              </p:txBody>
            </p:sp>
          </mc:Choice>
          <mc:Fallback xmlns="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A2658245-AAD6-B8A6-F083-68E86E9245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5510" y="2870107"/>
                  <a:ext cx="5020894" cy="1727967"/>
                </a:xfrm>
                <a:prstGeom prst="rect">
                  <a:avLst/>
                </a:prstGeom>
                <a:blipFill>
                  <a:blip r:embed="rId4"/>
                  <a:stretch>
                    <a:fillRect l="-2187" t="-4947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94E102-832B-33DC-FF3C-B8916C86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160999" y="1690688"/>
              <a:ext cx="719487" cy="772261"/>
            </a:xfrm>
            <a:prstGeom prst="rect">
              <a:avLst/>
            </a:prstGeom>
          </p:spPr>
        </p:pic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6F6C4AF-4AE5-40C7-D62C-75DF55A3D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67"/>
            <a:stretch/>
          </p:blipFill>
          <p:spPr>
            <a:xfrm flipH="1">
              <a:off x="8542335" y="2178748"/>
              <a:ext cx="676302" cy="50407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EAC802-6EA8-469D-3082-F7B71E00946F}"/>
                </a:ext>
              </a:extLst>
            </p:cNvPr>
            <p:cNvSpPr txBox="1"/>
            <p:nvPr/>
          </p:nvSpPr>
          <p:spPr>
            <a:xfrm>
              <a:off x="6618310" y="2548364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Syntax</a:t>
              </a:r>
              <a:endParaRPr lang="da-DK" sz="2000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17B7A44-E9CB-A0AD-6BFD-6096F94748B5}"/>
              </a:ext>
            </a:extLst>
          </p:cNvPr>
          <p:cNvSpPr txBox="1"/>
          <p:nvPr/>
        </p:nvSpPr>
        <p:spPr>
          <a:xfrm>
            <a:off x="431564" y="4855342"/>
            <a:ext cx="124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Security</a:t>
            </a:r>
            <a:endParaRPr lang="da-DK" sz="20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B59E65-A3D1-7264-B271-98A20B2BA6E0}"/>
              </a:ext>
            </a:extLst>
          </p:cNvPr>
          <p:cNvGrpSpPr/>
          <p:nvPr/>
        </p:nvGrpSpPr>
        <p:grpSpPr>
          <a:xfrm>
            <a:off x="6053579" y="4803750"/>
            <a:ext cx="5882569" cy="1925347"/>
            <a:chOff x="6053579" y="4803750"/>
            <a:chExt cx="5882569" cy="1925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E269F67F-0C54-5133-4371-41B9250CEF1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53579" y="5001130"/>
                  <a:ext cx="5882569" cy="172796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∀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𝑟𝑒𝑙𝑎𝑡𝑖𝑜𝑛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  <a:p>
                  <a:endParaRPr lang="da-DK" sz="2400" dirty="0"/>
                </a:p>
              </p:txBody>
            </p:sp>
          </mc:Choice>
          <mc:Fallback xmlns="">
            <p:sp>
              <p:nvSpPr>
                <p:cNvPr id="6" name="Content Placeholder 2">
                  <a:extLst>
                    <a:ext uri="{FF2B5EF4-FFF2-40B4-BE49-F238E27FC236}">
                      <a16:creationId xmlns:a16="http://schemas.microsoft.com/office/drawing/2014/main" id="{E269F67F-0C54-5133-4371-41B9250CE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579" y="5001130"/>
                  <a:ext cx="5882569" cy="1727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195FBE-0487-21BF-5E6D-C87BD91AB99D}"/>
                </a:ext>
              </a:extLst>
            </p:cNvPr>
            <p:cNvSpPr txBox="1"/>
            <p:nvPr/>
          </p:nvSpPr>
          <p:spPr>
            <a:xfrm>
              <a:off x="6785873" y="4803750"/>
              <a:ext cx="1241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Security</a:t>
              </a:r>
              <a:endParaRPr lang="da-DK" sz="2000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750981-0A72-CD23-48EC-084E73F540F3}"/>
              </a:ext>
            </a:extLst>
          </p:cNvPr>
          <p:cNvGrpSpPr/>
          <p:nvPr/>
        </p:nvGrpSpPr>
        <p:grpSpPr>
          <a:xfrm>
            <a:off x="515338" y="1690688"/>
            <a:ext cx="5233880" cy="2907386"/>
            <a:chOff x="515338" y="1690688"/>
            <a:chExt cx="5233880" cy="29073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694D11-06BD-5B82-BAD2-C9004CC32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049172" y="1690688"/>
              <a:ext cx="719487" cy="772261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3563AA4C-4A39-EE33-241C-386B9307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012" y="2120636"/>
              <a:ext cx="429293" cy="42929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CCD13D-DC97-1739-D844-7F8320BA97BD}"/>
                </a:ext>
              </a:extLst>
            </p:cNvPr>
            <p:cNvSpPr txBox="1"/>
            <p:nvPr/>
          </p:nvSpPr>
          <p:spPr>
            <a:xfrm>
              <a:off x="515338" y="2548364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Syntax</a:t>
              </a:r>
              <a:endParaRPr lang="da-DK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ontent Placeholder 2">
                  <a:extLst>
                    <a:ext uri="{FF2B5EF4-FFF2-40B4-BE49-F238E27FC236}">
                      <a16:creationId xmlns:a16="http://schemas.microsoft.com/office/drawing/2014/main" id="{99FFAD85-7D66-5DAB-FCC2-9581A5EBB39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8324" y="2870107"/>
                  <a:ext cx="5020894" cy="172796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𝑃𝐾𝐸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𝐾𝐺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l-GR" i="1" baseline="3000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→(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𝑃𝐾𝐸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a14:m>
                  <a:endParaRPr lang="en-US" dirty="0"/>
                </a:p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𝑃𝐾𝐸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dirty="0"/>
                </a:p>
                <a:p>
                  <a:endParaRPr lang="en-US" dirty="0"/>
                </a:p>
                <a:p>
                  <a:endParaRPr lang="da-DK" dirty="0"/>
                </a:p>
              </p:txBody>
            </p:sp>
          </mc:Choice>
          <mc:Fallback xmlns="">
            <p:sp>
              <p:nvSpPr>
                <p:cNvPr id="22" name="Content Placeholder 2">
                  <a:extLst>
                    <a:ext uri="{FF2B5EF4-FFF2-40B4-BE49-F238E27FC236}">
                      <a16:creationId xmlns:a16="http://schemas.microsoft.com/office/drawing/2014/main" id="{99FFAD85-7D66-5DAB-FCC2-9581A5EBB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324" y="2870107"/>
                  <a:ext cx="5020894" cy="1727967"/>
                </a:xfrm>
                <a:prstGeom prst="rect">
                  <a:avLst/>
                </a:prstGeom>
                <a:blipFill>
                  <a:blip r:embed="rId9"/>
                  <a:stretch>
                    <a:fillRect l="-2184" t="-4947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193F189-7C19-934A-1FE6-7B702D6F294B}"/>
              </a:ext>
            </a:extLst>
          </p:cNvPr>
          <p:cNvGrpSpPr/>
          <p:nvPr/>
        </p:nvGrpSpPr>
        <p:grpSpPr>
          <a:xfrm>
            <a:off x="7720175" y="3943309"/>
            <a:ext cx="4384085" cy="1610454"/>
            <a:chOff x="3831341" y="1785211"/>
            <a:chExt cx="4622021" cy="229069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ADB1208-6435-309D-DD5E-350149ED4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1129" y="3009094"/>
              <a:ext cx="1822133" cy="106681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DEBCFC-BE18-4497-F677-FDC927CE3A15}"/>
                </a:ext>
              </a:extLst>
            </p:cNvPr>
            <p:cNvSpPr txBox="1"/>
            <p:nvPr/>
          </p:nvSpPr>
          <p:spPr>
            <a:xfrm>
              <a:off x="3831341" y="1785211"/>
              <a:ext cx="4622021" cy="1006890"/>
            </a:xfrm>
            <a:prstGeom prst="rect">
              <a:avLst/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Language associated with R (e.g. all the circuits that are satisfiable)</a:t>
              </a:r>
              <a:endParaRPr lang="da-DK" sz="20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8B33E1C-6B85-5F16-C90F-F8AE1455074F}"/>
              </a:ext>
            </a:extLst>
          </p:cNvPr>
          <p:cNvGrpSpPr/>
          <p:nvPr/>
        </p:nvGrpSpPr>
        <p:grpSpPr>
          <a:xfrm>
            <a:off x="3671435" y="1826068"/>
            <a:ext cx="4523164" cy="3177737"/>
            <a:chOff x="3519035" y="1673668"/>
            <a:chExt cx="4523164" cy="3177737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B7475BE-1927-F7C0-2998-1BFBABA6EDC6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5596818" y="2530420"/>
              <a:ext cx="1036655" cy="23209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6043F8-C8E7-52E3-1454-67ADE9821218}"/>
                </a:ext>
              </a:extLst>
            </p:cNvPr>
            <p:cNvSpPr txBox="1"/>
            <p:nvPr/>
          </p:nvSpPr>
          <p:spPr>
            <a:xfrm>
              <a:off x="3519035" y="1673668"/>
              <a:ext cx="4523164" cy="830997"/>
            </a:xfrm>
            <a:prstGeom prst="rect">
              <a:avLst/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NB: </a:t>
              </a:r>
              <a:r>
                <a:rPr lang="en-US" sz="2400" dirty="0"/>
                <a:t>Security says something only for “puzzles </a:t>
              </a:r>
              <a:r>
                <a:rPr lang="en-US" sz="2400" i="1" dirty="0"/>
                <a:t>without</a:t>
              </a:r>
              <a:r>
                <a:rPr lang="en-US" sz="2400" dirty="0"/>
                <a:t> solutions”!</a:t>
              </a:r>
              <a:endParaRPr lang="da-DK" sz="24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5CDA842-9067-17FD-9CCF-C54E43F7474C}"/>
              </a:ext>
            </a:extLst>
          </p:cNvPr>
          <p:cNvGrpSpPr/>
          <p:nvPr/>
        </p:nvGrpSpPr>
        <p:grpSpPr>
          <a:xfrm>
            <a:off x="9147263" y="738634"/>
            <a:ext cx="2991140" cy="2248986"/>
            <a:chOff x="3792356" y="1801120"/>
            <a:chExt cx="4523164" cy="3432617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A3F506A-7D3A-873C-5175-83BE6FD613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0744" y="3314958"/>
              <a:ext cx="1709251" cy="1918779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675283C-6E87-2476-DA38-0703A51B4C42}"/>
                </a:ext>
              </a:extLst>
            </p:cNvPr>
            <p:cNvSpPr txBox="1"/>
            <p:nvPr/>
          </p:nvSpPr>
          <p:spPr>
            <a:xfrm>
              <a:off x="3792356" y="1801120"/>
              <a:ext cx="4523164" cy="1080443"/>
            </a:xfrm>
            <a:prstGeom prst="rect">
              <a:avLst/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NP Relation (e.g. circuit satisfiability)</a:t>
              </a:r>
              <a:endParaRPr lang="da-DK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6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9B5B-43DF-39D5-B443-86113ABB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PKE from WE (and PRG) 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BBB50-2B16-2410-6155-B4F90FB1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4" y="1916395"/>
            <a:ext cx="4643487" cy="197809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Given a PRG G</a:t>
            </a:r>
          </a:p>
          <a:p>
            <a:r>
              <a:rPr lang="en-US" dirty="0"/>
              <a:t>Sample random seed s as </a:t>
            </a:r>
            <a:r>
              <a:rPr lang="en-US" dirty="0" err="1"/>
              <a:t>sk</a:t>
            </a:r>
            <a:endParaRPr lang="en-US" dirty="0"/>
          </a:p>
          <a:p>
            <a:r>
              <a:rPr lang="en-US" dirty="0"/>
              <a:t>Use as pk an evaluation of the PRG t:= G(s)</a:t>
            </a:r>
          </a:p>
          <a:p>
            <a:pPr lvl="1"/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1DAF70-D5D4-5E5D-1F6E-54CFCCF24E8B}"/>
                  </a:ext>
                </a:extLst>
              </p:cNvPr>
              <p:cNvSpPr txBox="1"/>
              <p:nvPr/>
            </p:nvSpPr>
            <p:spPr>
              <a:xfrm>
                <a:off x="5743457" y="3982448"/>
                <a:ext cx="6710313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br>
                  <a:rPr lang="da-DK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highlight>
                            <a:srgbClr val="00FF00"/>
                          </a:highlight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highlight>
                            <a:srgbClr val="00FF00"/>
                          </a:highlight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da-DK" sz="2000" dirty="0"/>
              </a:p>
              <a:p>
                <a:pPr lvl="1"/>
                <a:r>
                  <a:rPr lang="da-DK" sz="2000" dirty="0"/>
                  <a:t> (</a:t>
                </a:r>
                <a:r>
                  <a:rPr lang="da-DK" sz="2000" dirty="0" err="1"/>
                  <a:t>above</a:t>
                </a:r>
                <a:r>
                  <a:rPr lang="da-DK" sz="2000" dirty="0"/>
                  <a:t> t is from the PRG and r is </a:t>
                </a:r>
                <a:r>
                  <a:rPr lang="da-DK" sz="2000" dirty="0" err="1"/>
                  <a:t>random</a:t>
                </a:r>
                <a:r>
                  <a:rPr lang="da-DK" sz="2000" dirty="0"/>
                  <a:t>)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Hybrids: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US" sz="2000" dirty="0">
                    <a:highlight>
                      <a:srgbClr val="00FF00"/>
                    </a:highlight>
                  </a:rPr>
                  <a:t>PRG sec 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US" sz="2000" dirty="0">
                    <a:highlight>
                      <a:srgbClr val="FFFF00"/>
                    </a:highlight>
                  </a:rPr>
                  <a:t>WE security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1DAF70-D5D4-5E5D-1F6E-54CFCCF24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457" y="3982448"/>
                <a:ext cx="6710313" cy="2585323"/>
              </a:xfrm>
              <a:prstGeom prst="rect">
                <a:avLst/>
              </a:prstGeom>
              <a:blipFill>
                <a:blip r:embed="rId2"/>
                <a:stretch>
                  <a:fillRect b="-35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248C52-7016-0125-32B1-8B7B9EB3E69D}"/>
                  </a:ext>
                </a:extLst>
              </p:cNvPr>
              <p:cNvSpPr txBox="1"/>
              <p:nvPr/>
            </p:nvSpPr>
            <p:spPr>
              <a:xfrm>
                <a:off x="621384" y="4097403"/>
                <a:ext cx="4983836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a-DK" sz="2800" dirty="0"/>
                  <a:t>Define relation </a:t>
                </a:r>
                <a:br>
                  <a:rPr lang="da-DK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≔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=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 </m:t>
                    </m:r>
                  </m:oMath>
                </a14:m>
                <a:br>
                  <a:rPr lang="en-US" sz="2800" b="0" dirty="0">
                    <a:ea typeface="Cambria Math" panose="02040503050406030204" pitchFamily="18" charset="0"/>
                  </a:rPr>
                </a:br>
                <a:endParaRPr lang="en-US" sz="2800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a-DK" sz="2800" b="1" dirty="0" err="1"/>
                  <a:t>PKE.Enc</a:t>
                </a:r>
                <a:r>
                  <a:rPr lang="da-DK" sz="2800" b="1" dirty="0"/>
                  <a:t>(t, m):</a:t>
                </a:r>
              </a:p>
              <a:p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𝑊𝐸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da-DK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a-DK" sz="2800" dirty="0" err="1"/>
                  <a:t>Decryption</a:t>
                </a:r>
                <a:r>
                  <a:rPr lang="da-DK" sz="2800" dirty="0"/>
                  <a:t> is </a:t>
                </a:r>
                <a:r>
                  <a:rPr lang="da-DK" sz="2800" dirty="0" err="1"/>
                  <a:t>straightforward</a:t>
                </a:r>
                <a:endParaRPr lang="da-DK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da-DK" sz="2800" b="1" dirty="0"/>
              </a:p>
              <a:p>
                <a:pPr lvl="1"/>
                <a:endParaRPr lang="da-DK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248C52-7016-0125-32B1-8B7B9EB3E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84" y="4097403"/>
                <a:ext cx="4983836" cy="3539430"/>
              </a:xfrm>
              <a:prstGeom prst="rect">
                <a:avLst/>
              </a:prstGeom>
              <a:blipFill>
                <a:blip r:embed="rId3"/>
                <a:stretch>
                  <a:fillRect l="-2203" t="-154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4098412-A35E-2866-5A7D-481DBD2FA125}"/>
              </a:ext>
            </a:extLst>
          </p:cNvPr>
          <p:cNvGrpSpPr/>
          <p:nvPr/>
        </p:nvGrpSpPr>
        <p:grpSpPr>
          <a:xfrm>
            <a:off x="6012095" y="2734610"/>
            <a:ext cx="5882569" cy="1746999"/>
            <a:chOff x="6309431" y="4721119"/>
            <a:chExt cx="5882569" cy="174699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359621-3EB4-18ED-742C-1180D0032ADD}"/>
                </a:ext>
              </a:extLst>
            </p:cNvPr>
            <p:cNvGrpSpPr/>
            <p:nvPr/>
          </p:nvGrpSpPr>
          <p:grpSpPr>
            <a:xfrm>
              <a:off x="6309431" y="4840641"/>
              <a:ext cx="5882569" cy="1627477"/>
              <a:chOff x="95596" y="4841585"/>
              <a:chExt cx="5882569" cy="22119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ontent Placeholder 2">
                    <a:extLst>
                      <a:ext uri="{FF2B5EF4-FFF2-40B4-BE49-F238E27FC236}">
                        <a16:creationId xmlns:a16="http://schemas.microsoft.com/office/drawing/2014/main" id="{4520E40F-54F3-29AF-1B7A-B7E940720EA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95596" y="5325520"/>
                    <a:ext cx="5882569" cy="1727967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𝑃𝐾𝐸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𝐸𝑛𝑐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𝑃𝐾𝐸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𝐸𝑛𝑐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  <a:p>
                    <a:endParaRPr lang="da-DK" sz="2400" dirty="0"/>
                  </a:p>
                </p:txBody>
              </p:sp>
            </mc:Choice>
            <mc:Fallback xmlns="">
              <p:sp>
                <p:nvSpPr>
                  <p:cNvPr id="13" name="Content Placeholder 2">
                    <a:extLst>
                      <a:ext uri="{FF2B5EF4-FFF2-40B4-BE49-F238E27FC236}">
                        <a16:creationId xmlns:a16="http://schemas.microsoft.com/office/drawing/2014/main" id="{4520E40F-54F3-29AF-1B7A-B7E940720E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96" y="5325520"/>
                    <a:ext cx="5882569" cy="172796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a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44FAAA-A560-9B03-D712-F274C288D534}"/>
                  </a:ext>
                </a:extLst>
              </p:cNvPr>
              <p:cNvSpPr txBox="1"/>
              <p:nvPr/>
            </p:nvSpPr>
            <p:spPr>
              <a:xfrm>
                <a:off x="387862" y="4841585"/>
                <a:ext cx="4298428" cy="627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Recall: Goal Security for PKE:</a:t>
                </a:r>
                <a:endParaRPr lang="da-DK" sz="2400" b="1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422426-D2D8-A526-A327-AD7042E66713}"/>
                </a:ext>
              </a:extLst>
            </p:cNvPr>
            <p:cNvSpPr/>
            <p:nvPr/>
          </p:nvSpPr>
          <p:spPr>
            <a:xfrm>
              <a:off x="6349139" y="4721119"/>
              <a:ext cx="5712008" cy="116237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EE363F4-7C25-A081-BA82-9D8439FF5B64}"/>
              </a:ext>
            </a:extLst>
          </p:cNvPr>
          <p:cNvSpPr txBox="1"/>
          <p:nvPr/>
        </p:nvSpPr>
        <p:spPr>
          <a:xfrm>
            <a:off x="5839512" y="1951039"/>
            <a:ext cx="6227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1" dirty="0" err="1"/>
              <a:t>Why</a:t>
            </a:r>
            <a:r>
              <a:rPr lang="da-DK" sz="2800" b="1" dirty="0"/>
              <a:t> </a:t>
            </a:r>
            <a:r>
              <a:rPr lang="da-DK" sz="2800" b="1" dirty="0" err="1"/>
              <a:t>does</a:t>
            </a:r>
            <a:r>
              <a:rPr lang="da-DK" sz="2800" b="1" dirty="0"/>
              <a:t> </a:t>
            </a:r>
            <a:r>
              <a:rPr lang="da-DK" sz="2800" b="1" dirty="0" err="1"/>
              <a:t>this</a:t>
            </a:r>
            <a:r>
              <a:rPr lang="da-DK" sz="2800" b="1" dirty="0"/>
              <a:t> </a:t>
            </a:r>
            <a:r>
              <a:rPr lang="da-DK" sz="2800" b="1" dirty="0" err="1"/>
              <a:t>work</a:t>
            </a:r>
            <a:r>
              <a:rPr lang="da-DK" sz="2800" b="1" dirty="0"/>
              <a:t>?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6429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B206-A113-D2CE-F2EA-B178E8B5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=&gt; IBE 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4682D-01A7-6D39-963A-D432E7A5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50" y="1747836"/>
            <a:ext cx="9503049" cy="4283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14846F-BD35-06CB-8C32-3EC2CAADC845}"/>
              </a:ext>
            </a:extLst>
          </p:cNvPr>
          <p:cNvSpPr txBox="1"/>
          <p:nvPr/>
        </p:nvSpPr>
        <p:spPr>
          <a:xfrm>
            <a:off x="42863" y="6453187"/>
            <a:ext cx="33718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 for image: Carl Youngblood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0022B-B65B-4770-A28F-86480A6924AC}"/>
              </a:ext>
            </a:extLst>
          </p:cNvPr>
          <p:cNvSpPr txBox="1"/>
          <p:nvPr/>
        </p:nvSpPr>
        <p:spPr>
          <a:xfrm>
            <a:off x="5082519" y="5968484"/>
            <a:ext cx="6098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IBE (Identity-Based Encryption)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790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1952</Words>
  <Application>Microsoft Macintosh PowerPoint</Application>
  <PresentationFormat>Widescreen</PresentationFormat>
  <Paragraphs>302</Paragraphs>
  <Slides>38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Agency FB</vt:lpstr>
      <vt:lpstr>Arial</vt:lpstr>
      <vt:lpstr>Calibri</vt:lpstr>
      <vt:lpstr>Calibri Light</vt:lpstr>
      <vt:lpstr>Cambria Math</vt:lpstr>
      <vt:lpstr>Office Theme</vt:lpstr>
      <vt:lpstr>How to Play with Witness Encryption without the Theoretical Hassle</vt:lpstr>
      <vt:lpstr>Advanced Forms of  Encryption</vt:lpstr>
      <vt:lpstr>“Witness”?</vt:lpstr>
      <vt:lpstr>This Talk in One Slide</vt:lpstr>
      <vt:lpstr>Plan</vt:lpstr>
      <vt:lpstr>A Closer Look at WE and Applications</vt:lpstr>
      <vt:lpstr>WE: Model</vt:lpstr>
      <vt:lpstr>PKE from WE (and PRG) </vt:lpstr>
      <vt:lpstr>WE =&gt; IBE </vt:lpstr>
      <vt:lpstr>WE =&gt; ABE (Attribute-Based Encryption)</vt:lpstr>
      <vt:lpstr>Brush up on MPC</vt:lpstr>
      <vt:lpstr>WE  =&gt; 2-round MPC [GSL15]</vt:lpstr>
      <vt:lpstr>WE =&gt; mrNISC  (MPC that is reusable &amp; Non-Interactive ) [BL20]</vt:lpstr>
      <vt:lpstr>WE =&gt; mrNISC  (MPC that is reusable &amp; Non-Interactive ) [BL20]</vt:lpstr>
      <vt:lpstr>WE =&gt; mrNISC  (MPC that is reusable &amp; Non-Interactive ) [BL20]</vt:lpstr>
      <vt:lpstr>PowerPoint Presentation</vt:lpstr>
      <vt:lpstr>WE is a Hard Problem</vt:lpstr>
      <vt:lpstr>How can we build WE?</vt:lpstr>
      <vt:lpstr>WE from iO (indistinguishability obfuscation)</vt:lpstr>
      <vt:lpstr>WE from Multilinear Maps (GGHR)</vt:lpstr>
      <vt:lpstr>WE from still unexplored algebraic structures</vt:lpstr>
      <vt:lpstr>WE from other complexity-theoretic conjectures + Generic Group Model</vt:lpstr>
      <vt:lpstr>Some hope?</vt:lpstr>
      <vt:lpstr>Summary so far</vt:lpstr>
      <vt:lpstr>[BL20]: WE for NIZKs over Commitments</vt:lpstr>
      <vt:lpstr>… “for NIZKs”? … “Over commitments”?</vt:lpstr>
      <vt:lpstr>NIZK: Non-Interactive Zero-Knowledge Proofs</vt:lpstr>
      <vt:lpstr>NIZKs over Commitments*</vt:lpstr>
      <vt:lpstr>WE for NIZKs over commitments</vt:lpstr>
      <vt:lpstr>PowerPoint Presentation</vt:lpstr>
      <vt:lpstr>How Collapse to two Rounds Works</vt:lpstr>
      <vt:lpstr>[CFK22]: WE for Succinct Functional Commitments</vt:lpstr>
      <vt:lpstr>Efficiency in [BL20]</vt:lpstr>
      <vt:lpstr>(Strawman) Succinct commitments + SNARKs</vt:lpstr>
      <vt:lpstr>Our Solution: moving to Succinct Functional Commitments</vt:lpstr>
      <vt:lpstr>Why Succinct Functional Commitments?</vt:lpstr>
      <vt:lpstr>Our Contributions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Campanelli</dc:creator>
  <cp:lastModifiedBy>Matteo Campanelli</cp:lastModifiedBy>
  <cp:revision>221</cp:revision>
  <dcterms:created xsi:type="dcterms:W3CDTF">2022-11-08T16:01:20Z</dcterms:created>
  <dcterms:modified xsi:type="dcterms:W3CDTF">2023-04-14T08:47:43Z</dcterms:modified>
</cp:coreProperties>
</file>